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385" r:id="rId2"/>
    <p:sldId id="386" r:id="rId3"/>
    <p:sldId id="387" r:id="rId4"/>
    <p:sldId id="390" r:id="rId5"/>
    <p:sldId id="392" r:id="rId6"/>
    <p:sldId id="396" r:id="rId7"/>
    <p:sldId id="391" r:id="rId8"/>
    <p:sldId id="389" r:id="rId9"/>
    <p:sldId id="401" r:id="rId10"/>
    <p:sldId id="402" r:id="rId11"/>
    <p:sldId id="407" r:id="rId12"/>
    <p:sldId id="410" r:id="rId13"/>
    <p:sldId id="398" r:id="rId14"/>
    <p:sldId id="408" r:id="rId15"/>
    <p:sldId id="409" r:id="rId16"/>
    <p:sldId id="411" r:id="rId17"/>
    <p:sldId id="413" r:id="rId18"/>
    <p:sldId id="399" r:id="rId19"/>
    <p:sldId id="384" r:id="rId20"/>
  </p:sldIdLst>
  <p:sldSz cx="12192000" cy="6858000"/>
  <p:notesSz cx="6724650" cy="9774238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ina Gunnes" initials="NG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777"/>
    <a:srgbClr val="004A93"/>
    <a:srgbClr val="AFCA0B"/>
    <a:srgbClr val="004A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n stil, ingen rutenet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2" autoAdjust="0"/>
    <p:restoredTop sz="99695" autoAdjust="0"/>
  </p:normalViewPr>
  <p:slideViewPr>
    <p:cSldViewPr snapToGrid="0">
      <p:cViewPr varScale="1">
        <p:scale>
          <a:sx n="150" d="100"/>
          <a:sy n="150" d="100"/>
        </p:scale>
        <p:origin x="-84" y="-4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3" d="100"/>
          <a:sy n="123" d="100"/>
        </p:scale>
        <p:origin x="76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="" xmlns:a16="http://schemas.microsoft.com/office/drawing/2014/main" id="{4E7D081D-00C4-4F27-9FB7-56F92581F77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="" xmlns:a16="http://schemas.microsoft.com/office/drawing/2014/main" id="{9BACA8F7-0286-4A69-9296-22043389E77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FEF7D19B-ABB8-405D-A632-EBD6DB666D36}" type="datetimeFigureOut">
              <a:rPr lang="nb-NO" smtClean="0"/>
              <a:t>10.09.2020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="" xmlns:a16="http://schemas.microsoft.com/office/drawing/2014/main" id="{C6CA398D-6E38-4B3E-8448-CD13E404EC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DF9B3648-8466-4A18-B775-5927BEB2BA4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B92817C7-0CD1-4AB6-A161-706ECA8E8AE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892147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09079" y="0"/>
            <a:ext cx="2914015" cy="490409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73FAAF9F-1699-E943-ACCE-9682E6851D55}" type="datetimeFigureOut">
              <a:rPr lang="nb-NO" smtClean="0"/>
              <a:t>10.09.2020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430213" y="1222375"/>
            <a:ext cx="5864225" cy="32988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4" rIns="91429" bIns="45714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72465" y="4703852"/>
            <a:ext cx="5379720" cy="3848606"/>
          </a:xfrm>
          <a:prstGeom prst="rect">
            <a:avLst/>
          </a:prstGeom>
        </p:spPr>
        <p:txBody>
          <a:bodyPr vert="horz" lIns="91429" tIns="45714" rIns="91429" bIns="45714" rtlCol="0"/>
          <a:lstStyle/>
          <a:p>
            <a:r>
              <a:rPr lang="nb-NO"/>
              <a:t>Rediger tekststiler i malen
Andre nivå
Tredje nivå
Fjerde nivå
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1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09079" y="9283830"/>
            <a:ext cx="2914015" cy="49040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479F8C22-4B7E-C849-A7FA-08599E78BF2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71688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3FF05FE-4686-4401-8435-3184D20E8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5DE55D9E-DCCB-4C6A-B993-B4E34064EF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8D73E658-A926-4C2C-98EE-AB70A1D0C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7" name="Tittel 1">
            <a:extLst>
              <a:ext uri="{FF2B5EF4-FFF2-40B4-BE49-F238E27FC236}">
                <a16:creationId xmlns="" xmlns:a16="http://schemas.microsoft.com/office/drawing/2014/main" id="{CFA45D2A-9AD5-4FA0-8B4D-3F277D6601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4348607" cy="1194380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8" name="Plassholder for tekst 2">
            <a:extLst>
              <a:ext uri="{FF2B5EF4-FFF2-40B4-BE49-F238E27FC236}">
                <a16:creationId xmlns="" xmlns:a16="http://schemas.microsoft.com/office/drawing/2014/main" id="{986C8ECE-38F8-4390-AC09-623FD14A3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6" y="2978331"/>
            <a:ext cx="4348606" cy="1377423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CD529F53-5CF9-4D77-8899-65700A05666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1" y="1"/>
            <a:ext cx="6095999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185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3032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loverskrif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0AA9C0BB-5039-4A1C-947B-6743E2CBA55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E30C9680-88E9-452A-BB51-C51AB99C3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B3484A42-984E-4758-86EA-2B21CC09A8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7038526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76593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3B4D85B6-5136-43C2-BCCA-FFE6137618B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8CFEB4D9-AD72-4B60-95EB-31621B6E2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D57DF29E-3BF1-4C83-88E7-8D3E0A617E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212339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31673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03113684-BC8C-4B54-B1C4-2C234332B8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2BE7DA01-5E20-41BD-826E-7F3280029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A34D5D0D-229E-4AF7-928B-37C41B666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00006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0886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C4F0BCF0-D77D-4BAC-ACC6-E58E2771C8E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BA8BB17A-3886-437E-B029-FA39EB4CD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FD7AEDA9-25F3-4EBC-AEFD-6D675442CE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9495820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95365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E431200A-E5F1-4F37-8164-2FFA693ECB5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D5AB19BB-2DBF-4D3A-8459-E3D69AC6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75FB2E99-4EC2-4268-AB1B-CDAADA5B04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38172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246447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21197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30BD98DE-0FE7-4EE7-BD09-E062E3DFF25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B23F4A9D-4298-4A99-BC78-A135ACB9E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55F2F4FF-176B-4A6C-93AD-E9D9F50C6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348890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tel og innho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8223996-01F9-4EEA-981B-68A712C87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9A0283F9-D368-4D8F-819C-77462C0FE1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672664B7-6862-408B-951D-49A1805A6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5B1DD5C-45E3-4404-A55C-832AC494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54C4A502-460D-4F71-8428-EEDDE35D0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994162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9F6BAA13-0830-4EAC-B836-D5C17070638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D51A3243-C799-46F9-AD23-9C216B888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27A667A7-0101-4FE5-B036-E06942A905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378258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="" xmlns:a16="http://schemas.microsoft.com/office/drawing/2014/main" id="{B7FA2FC1-303A-41AE-893E-D166CE771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="" xmlns:a16="http://schemas.microsoft.com/office/drawing/2014/main" id="{023F59A7-2729-4B8A-AAF9-7793D2677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141881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Plassholder for bilde 7">
            <a:extLst>
              <a:ext uri="{FF2B5EF4-FFF2-40B4-BE49-F238E27FC236}">
                <a16:creationId xmlns="" xmlns:a16="http://schemas.microsoft.com/office/drawing/2014/main" id="{8672E4AF-E70B-4478-86F5-CE8AE7E8547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  <p:sp>
        <p:nvSpPr>
          <p:cNvPr id="10" name="Tittel 1">
            <a:extLst>
              <a:ext uri="{FF2B5EF4-FFF2-40B4-BE49-F238E27FC236}">
                <a16:creationId xmlns="" xmlns:a16="http://schemas.microsoft.com/office/drawing/2014/main" id="{E4FBBD37-7F67-4259-B493-0B636DB82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1" name="Plassholder for tekst 2">
            <a:extLst>
              <a:ext uri="{FF2B5EF4-FFF2-40B4-BE49-F238E27FC236}">
                <a16:creationId xmlns="" xmlns:a16="http://schemas.microsoft.com/office/drawing/2014/main" id="{95BA5566-A5E0-4321-B599-BEB03BF1EB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32131589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="" xmlns:a16="http://schemas.microsoft.com/office/drawing/2014/main" id="{70DA433E-E19E-4759-8678-A4A2C1FDEB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="" xmlns:a16="http://schemas.microsoft.com/office/drawing/2014/main" id="{0C9783D8-1EF3-4B37-9ED6-215985DC0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753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4A9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9" name="Tittel 1">
            <a:extLst>
              <a:ext uri="{FF2B5EF4-FFF2-40B4-BE49-F238E27FC236}">
                <a16:creationId xmlns="" xmlns:a16="http://schemas.microsoft.com/office/drawing/2014/main" id="{B49A3FFB-6076-1A41-984A-4C785448D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0" name="Plassholder for innhold 2">
            <a:extLst>
              <a:ext uri="{FF2B5EF4-FFF2-40B4-BE49-F238E27FC236}">
                <a16:creationId xmlns="" xmlns:a16="http://schemas.microsoft.com/office/drawing/2014/main" id="{CD73630F-A3D6-904E-99E5-08307F87D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8934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="" xmlns:a16="http://schemas.microsoft.com/office/drawing/2014/main" id="{09206446-CB37-4722-8983-CA4F998594A1}"/>
              </a:ext>
            </a:extLst>
          </p:cNvPr>
          <p:cNvSpPr/>
          <p:nvPr userDrawn="1"/>
        </p:nvSpPr>
        <p:spPr>
          <a:xfrm>
            <a:off x="0" y="0"/>
            <a:ext cx="12192000" cy="5939246"/>
          </a:xfrm>
          <a:prstGeom prst="rect">
            <a:avLst/>
          </a:prstGeom>
          <a:solidFill>
            <a:srgbClr val="0077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11" name="Tittel 1">
            <a:extLst>
              <a:ext uri="{FF2B5EF4-FFF2-40B4-BE49-F238E27FC236}">
                <a16:creationId xmlns="" xmlns:a16="http://schemas.microsoft.com/office/drawing/2014/main" id="{4431F304-E76D-3146-964B-14DFE1E9A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12" name="Plassholder for innhold 2">
            <a:extLst>
              <a:ext uri="{FF2B5EF4-FFF2-40B4-BE49-F238E27FC236}">
                <a16:creationId xmlns="" xmlns:a16="http://schemas.microsoft.com/office/drawing/2014/main" id="{4661CA4A-8E0E-8C49-BC3E-1A4B3C9857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64847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2">
            <a:extLst>
              <a:ext uri="{FF2B5EF4-FFF2-40B4-BE49-F238E27FC236}">
                <a16:creationId xmlns="" xmlns:a16="http://schemas.microsoft.com/office/drawing/2014/main" id="{0B3AA98A-AB8C-42AF-A30A-D209CA99F1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930537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979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F0072502-4E4A-449F-AA2C-76A83E5B0E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>
            <a:extLst>
              <a:ext uri="{FF2B5EF4-FFF2-40B4-BE49-F238E27FC236}">
                <a16:creationId xmlns="" xmlns:a16="http://schemas.microsoft.com/office/drawing/2014/main" id="{C68B7CF3-00A0-472B-8D13-4F9BD4116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 dirty="0"/>
          </a:p>
        </p:txBody>
      </p:sp>
      <p:sp>
        <p:nvSpPr>
          <p:cNvPr id="4" name="Plassholder for innhold 3">
            <a:extLst>
              <a:ext uri="{FF2B5EF4-FFF2-40B4-BE49-F238E27FC236}">
                <a16:creationId xmlns="" xmlns:a16="http://schemas.microsoft.com/office/drawing/2014/main" id="{6C8E5455-3D59-4FA3-A1BA-DEA033D3EE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660775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>
            <a:extLst>
              <a:ext uri="{FF2B5EF4-FFF2-40B4-BE49-F238E27FC236}">
                <a16:creationId xmlns="" xmlns:a16="http://schemas.microsoft.com/office/drawing/2014/main" id="{33B81468-5577-42D9-A0A8-4290D1164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="" xmlns:a16="http://schemas.microsoft.com/office/drawing/2014/main" id="{6283BBDC-8881-4C1C-BCD8-771B881AB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="" xmlns:a16="http://schemas.microsoft.com/office/drawing/2014/main" id="{0256BF3E-7457-4DE2-9573-26DDB1BE7B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17478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92FC42E7-C7B6-4BB1-8678-1916449E11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="" xmlns:a16="http://schemas.microsoft.com/office/drawing/2014/main" id="{18FC5351-58AB-4694-B2C5-C21BBC385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="" xmlns:a16="http://schemas.microsoft.com/office/drawing/2014/main" id="{FD0D3338-C838-4294-B690-189DBEA7A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="" xmlns:a16="http://schemas.microsoft.com/office/drawing/2014/main" id="{2A64C9D0-EBD5-4D33-BD7B-CCF2F5E153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627932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="" xmlns:a16="http://schemas.microsoft.com/office/drawing/2014/main" id="{A03B7481-3688-4B04-B67E-23B7FD9FE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="" xmlns:a16="http://schemas.microsoft.com/office/drawing/2014/main" id="{7F73DD26-4037-4A18-A05E-AA134B9DA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="" xmlns:a16="http://schemas.microsoft.com/office/drawing/2014/main" id="{F496E061-70AD-45E6-B695-FC98F91481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71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="" xmlns:a16="http://schemas.microsoft.com/office/drawing/2014/main" id="{888D2398-FC0D-4E0C-B5AD-8C2E8FAF0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8126" y="1662031"/>
            <a:ext cx="6273202" cy="739264"/>
          </a:xfrm>
        </p:spPr>
        <p:txBody>
          <a:bodyPr anchor="t">
            <a:normAutofit/>
          </a:bodyPr>
          <a:lstStyle>
            <a:lvl1pPr>
              <a:defRPr sz="4000" b="1">
                <a:solidFill>
                  <a:srgbClr val="004A93"/>
                </a:solidFill>
              </a:defRPr>
            </a:lvl1pPr>
          </a:lstStyle>
          <a:p>
            <a:r>
              <a:rPr lang="nb-NO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C8449673-CC7C-4DA6-A417-52E1BA9E8A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8125" y="2525486"/>
            <a:ext cx="6273201" cy="1830268"/>
          </a:xfrm>
        </p:spPr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solidFill>
                  <a:srgbClr val="004A93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080DC206-59CA-4E90-A602-5AD07F2A2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93736C9F-6C44-40F8-907A-64A805F6E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1BE58951-B062-4BB7-956B-735D4E7F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bilde 7">
            <a:extLst>
              <a:ext uri="{FF2B5EF4-FFF2-40B4-BE49-F238E27FC236}">
                <a16:creationId xmlns="" xmlns:a16="http://schemas.microsoft.com/office/drawing/2014/main" id="{A87EF4F6-FD80-4958-8E24-E3704219140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516983" y="1"/>
            <a:ext cx="3675017" cy="5928526"/>
          </a:xfrm>
        </p:spPr>
        <p:txBody>
          <a:bodyPr/>
          <a:lstStyle/>
          <a:p>
            <a:r>
              <a:rPr lang="nb-NO" smtClean="0"/>
              <a:t>Klikk ikonet for å legge til et bilde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3554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Relationship Id="rId30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="" xmlns:a16="http://schemas.microsoft.com/office/drawing/2014/main" id="{63F13CE7-7E72-49FD-9179-672195AA8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="" xmlns:a16="http://schemas.microsoft.com/office/drawing/2014/main" id="{31C6E529-3426-4CD8-8DE8-704A002609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66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/>
              <a:t>Rediger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="" xmlns:a16="http://schemas.microsoft.com/office/drawing/2014/main" id="{D905DCFF-9452-43CA-A8F2-63B746EF63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380593" y="6292742"/>
            <a:ext cx="1200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09/10/2020</a:t>
            </a:r>
            <a:endParaRPr lang="nb-NO" dirty="0"/>
          </a:p>
        </p:txBody>
      </p:sp>
      <p:sp>
        <p:nvSpPr>
          <p:cNvPr id="5" name="Plassholder for bunntekst 4">
            <a:extLst>
              <a:ext uri="{FF2B5EF4-FFF2-40B4-BE49-F238E27FC236}">
                <a16:creationId xmlns="" xmlns:a16="http://schemas.microsoft.com/office/drawing/2014/main" id="{E2F726A0-91AD-490D-8F7E-2F883D0BDC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723500" y="6292742"/>
            <a:ext cx="62087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rgbClr val="004A93"/>
                </a:solidFill>
              </a:defRPr>
            </a:lvl1pPr>
          </a:lstStyle>
          <a:p>
            <a:r>
              <a:rPr lang="en-US" smtClean="0"/>
              <a:t>Lecture 2 - Fall 2020</a:t>
            </a:r>
            <a:endParaRPr lang="nb-NO" dirty="0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="" xmlns:a16="http://schemas.microsoft.com/office/drawing/2014/main" id="{76EDB195-5C8F-492E-BE84-4A9C1B3F7A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074303" y="6292742"/>
            <a:ext cx="8590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rgbClr val="004A93"/>
                </a:solidFill>
              </a:defRPr>
            </a:lvl1pPr>
          </a:lstStyle>
          <a:p>
            <a:fld id="{06668B70-52D5-4929-987C-994778F03EBF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12" name="Bilde 11">
            <a:extLst>
              <a:ext uri="{FF2B5EF4-FFF2-40B4-BE49-F238E27FC236}">
                <a16:creationId xmlns="" xmlns:a16="http://schemas.microsoft.com/office/drawing/2014/main" id="{7BE4884A-7C66-4471-9DC2-28A0785C029A}"/>
              </a:ext>
            </a:extLst>
          </p:cNvPr>
          <p:cNvPicPr>
            <a:picLocks noChangeAspect="1"/>
          </p:cNvPicPr>
          <p:nvPr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5486" y="6256460"/>
            <a:ext cx="474315" cy="416546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="" xmlns:a16="http://schemas.microsoft.com/office/drawing/2014/main" id="{62334063-BE89-470A-9647-0823B610892C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35" y="6293084"/>
            <a:ext cx="163343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3952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71" r:id="rId4"/>
    <p:sldLayoutId id="2147483672" r:id="rId5"/>
    <p:sldLayoutId id="2147483670" r:id="rId6"/>
    <p:sldLayoutId id="2147483654" r:id="rId7"/>
    <p:sldLayoutId id="2147483655" r:id="rId8"/>
    <p:sldLayoutId id="2147483651" r:id="rId9"/>
    <p:sldLayoutId id="2147483674" r:id="rId10"/>
    <p:sldLayoutId id="2147483660" r:id="rId11"/>
    <p:sldLayoutId id="2147483675" r:id="rId12"/>
    <p:sldLayoutId id="2147483661" r:id="rId13"/>
    <p:sldLayoutId id="2147483676" r:id="rId14"/>
    <p:sldLayoutId id="2147483673" r:id="rId15"/>
    <p:sldLayoutId id="2147483677" r:id="rId16"/>
    <p:sldLayoutId id="2147483664" r:id="rId17"/>
    <p:sldLayoutId id="2147483678" r:id="rId18"/>
    <p:sldLayoutId id="2147483665" r:id="rId19"/>
    <p:sldLayoutId id="2147483679" r:id="rId20"/>
    <p:sldLayoutId id="2147483666" r:id="rId21"/>
    <p:sldLayoutId id="2147483680" r:id="rId22"/>
    <p:sldLayoutId id="2147483667" r:id="rId23"/>
    <p:sldLayoutId id="2147483681" r:id="rId24"/>
    <p:sldLayoutId id="2147483668" r:id="rId25"/>
    <p:sldLayoutId id="2147483682" r:id="rId2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4A93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2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zarghooni.wordpress.com/2010/12/26/sjokolade-og-fotball-som-medierende-variabler-i-et-kjaerlighetsforhold/" TargetMode="External"/><Relationship Id="rId2" Type="http://schemas.openxmlformats.org/officeDocument/2006/relationships/hyperlink" Target="http://folk.ntnu.no/slyderse/medstat/Effectmod_mediation_6Oct2017.pdf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bunn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3" name="Plassholder for lysbilde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</a:t>
            </a:fld>
            <a:endParaRPr lang="nb-NO"/>
          </a:p>
        </p:txBody>
      </p:sp>
      <p:sp>
        <p:nvSpPr>
          <p:cNvPr id="4" name="Tittel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Basic Concepts of Epidemiology – Part 2</a:t>
            </a:r>
            <a:endParaRPr lang="en-US" dirty="0"/>
          </a:p>
        </p:txBody>
      </p:sp>
      <p:sp>
        <p:nvSpPr>
          <p:cNvPr id="5" name="Plassholder for teks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Nina Gunnes</a:t>
            </a:r>
          </a:p>
          <a:p>
            <a:pPr marL="0" indent="0">
              <a:buNone/>
            </a:pPr>
            <a:r>
              <a:rPr lang="en-US" dirty="0" smtClean="0"/>
              <a:t>September 10, 2020</a:t>
            </a:r>
            <a:endParaRPr lang="en-US" dirty="0"/>
          </a:p>
        </p:txBody>
      </p:sp>
      <p:pic>
        <p:nvPicPr>
          <p:cNvPr id="7" name="Plassholder for bilde 6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63" b="1463"/>
          <a:stretch>
            <a:fillRect/>
          </a:stretch>
        </p:blipFill>
        <p:spPr/>
      </p:pic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99429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10.4 in Aalen et al. (2006),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1.5% of pregnancies resulting from </a:t>
            </a:r>
            <a:r>
              <a:rPr lang="en-US" dirty="0" smtClean="0"/>
              <a:t>in vitro fertilization (IVF)</a:t>
            </a:r>
            <a:endParaRPr lang="en-US" dirty="0"/>
          </a:p>
          <a:p>
            <a:r>
              <a:rPr lang="en-US" dirty="0" smtClean="0"/>
              <a:t>Higher proportion of twin pregnancies after IVF</a:t>
            </a:r>
          </a:p>
          <a:p>
            <a:pPr lvl="1"/>
            <a:r>
              <a:rPr lang="en-US" dirty="0" smtClean="0"/>
              <a:t>Natural </a:t>
            </a:r>
            <a:r>
              <a:rPr lang="en-US" dirty="0"/>
              <a:t>conception: </a:t>
            </a:r>
            <a:r>
              <a:rPr lang="en-US" dirty="0" smtClean="0"/>
              <a:t>1.4%</a:t>
            </a:r>
          </a:p>
          <a:p>
            <a:pPr lvl="1"/>
            <a:r>
              <a:rPr lang="en-US" dirty="0" smtClean="0"/>
              <a:t>IVF: 27% </a:t>
            </a:r>
            <a:endParaRPr lang="en-US" dirty="0"/>
          </a:p>
          <a:p>
            <a:r>
              <a:rPr lang="en-US" dirty="0"/>
              <a:t>Use of folate 4 times as frequent among women conceived by IVF</a:t>
            </a:r>
          </a:p>
          <a:p>
            <a:pPr lvl="1"/>
            <a:r>
              <a:rPr lang="en-US" dirty="0"/>
              <a:t>Natural conception: 6.0%</a:t>
            </a:r>
          </a:p>
          <a:p>
            <a:pPr lvl="1"/>
            <a:r>
              <a:rPr lang="en-US" dirty="0"/>
              <a:t>IVF: </a:t>
            </a:r>
            <a:r>
              <a:rPr lang="en-US" dirty="0" smtClean="0"/>
              <a:t>24%</a:t>
            </a:r>
          </a:p>
          <a:p>
            <a:r>
              <a:rPr lang="en-US" dirty="0" smtClean="0"/>
              <a:t>Confounding by IVF?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1472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10.4 in Aalen et al. (2006),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11</a:t>
            </a:fld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3960000" y="3060000"/>
            <a:ext cx="1440000" cy="720000"/>
          </a:xfrm>
          <a:prstGeom prst="rect">
            <a:avLst/>
          </a:prstGeom>
          <a:noFill/>
          <a:ln w="25400"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0" dirty="0" smtClean="0"/>
              <a:t>Folate use</a:t>
            </a:r>
          </a:p>
        </p:txBody>
      </p:sp>
      <p:sp>
        <p:nvSpPr>
          <p:cNvPr id="8" name="TekstSylinder 7"/>
          <p:cNvSpPr txBox="1"/>
          <p:nvPr/>
        </p:nvSpPr>
        <p:spPr>
          <a:xfrm>
            <a:off x="6840000" y="3060000"/>
            <a:ext cx="1440000" cy="720000"/>
          </a:xfrm>
          <a:prstGeom prst="rect">
            <a:avLst/>
          </a:prstGeom>
          <a:noFill/>
          <a:ln w="25400"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Twinning</a:t>
            </a:r>
            <a:endParaRPr lang="en-US" sz="2000" b="0" dirty="0" smtClean="0"/>
          </a:p>
        </p:txBody>
      </p:sp>
      <p:sp>
        <p:nvSpPr>
          <p:cNvPr id="9" name="TekstSylinder 8"/>
          <p:cNvSpPr txBox="1"/>
          <p:nvPr/>
        </p:nvSpPr>
        <p:spPr>
          <a:xfrm>
            <a:off x="1980000" y="4500000"/>
            <a:ext cx="180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Maternal age</a:t>
            </a:r>
            <a:endParaRPr lang="en-US" sz="2000" b="0" dirty="0" smtClean="0"/>
          </a:p>
        </p:txBody>
      </p:sp>
      <p:sp>
        <p:nvSpPr>
          <p:cNvPr id="10" name="TekstSylinder 9"/>
          <p:cNvSpPr txBox="1"/>
          <p:nvPr/>
        </p:nvSpPr>
        <p:spPr>
          <a:xfrm>
            <a:off x="8820000" y="4500000"/>
            <a:ext cx="108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Parity</a:t>
            </a:r>
            <a:endParaRPr lang="en-US" sz="2000" b="0" dirty="0" smtClean="0"/>
          </a:p>
        </p:txBody>
      </p:sp>
      <p:sp>
        <p:nvSpPr>
          <p:cNvPr id="11" name="TekstSylinder 10"/>
          <p:cNvSpPr txBox="1"/>
          <p:nvPr/>
        </p:nvSpPr>
        <p:spPr>
          <a:xfrm>
            <a:off x="5760000" y="1980000"/>
            <a:ext cx="72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IVF</a:t>
            </a:r>
            <a:endParaRPr lang="en-US" sz="2000" b="0" dirty="0" smtClean="0"/>
          </a:p>
        </p:txBody>
      </p:sp>
      <p:cxnSp>
        <p:nvCxnSpPr>
          <p:cNvPr id="13" name="Rett pil 12"/>
          <p:cNvCxnSpPr>
            <a:stCxn id="237" idx="6"/>
            <a:endCxn id="239" idx="2"/>
          </p:cNvCxnSpPr>
          <p:nvPr/>
        </p:nvCxnSpPr>
        <p:spPr>
          <a:xfrm>
            <a:off x="5400000" y="3420000"/>
            <a:ext cx="144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ett pil 14"/>
          <p:cNvCxnSpPr>
            <a:stCxn id="9" idx="0"/>
            <a:endCxn id="237" idx="2"/>
          </p:cNvCxnSpPr>
          <p:nvPr/>
        </p:nvCxnSpPr>
        <p:spPr>
          <a:xfrm flipV="1">
            <a:off x="2880000" y="342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ett pil 16"/>
          <p:cNvCxnSpPr>
            <a:stCxn id="9" idx="3"/>
            <a:endCxn id="239" idx="4"/>
          </p:cNvCxnSpPr>
          <p:nvPr/>
        </p:nvCxnSpPr>
        <p:spPr>
          <a:xfrm flipV="1">
            <a:off x="3780000" y="3780000"/>
            <a:ext cx="37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tt pil 18"/>
          <p:cNvCxnSpPr>
            <a:stCxn id="10" idx="1"/>
            <a:endCxn id="237" idx="4"/>
          </p:cNvCxnSpPr>
          <p:nvPr/>
        </p:nvCxnSpPr>
        <p:spPr>
          <a:xfrm flipH="1" flipV="1">
            <a:off x="4680000" y="3780000"/>
            <a:ext cx="414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 20"/>
          <p:cNvCxnSpPr>
            <a:stCxn id="10" idx="0"/>
            <a:endCxn id="239" idx="6"/>
          </p:cNvCxnSpPr>
          <p:nvPr/>
        </p:nvCxnSpPr>
        <p:spPr>
          <a:xfrm flipH="1" flipV="1">
            <a:off x="8280000" y="342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>
            <a:stCxn id="11" idx="1"/>
            <a:endCxn id="237" idx="0"/>
          </p:cNvCxnSpPr>
          <p:nvPr/>
        </p:nvCxnSpPr>
        <p:spPr>
          <a:xfrm flipH="1">
            <a:off x="4680000" y="2340000"/>
            <a:ext cx="1080000" cy="72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ett pil 25"/>
          <p:cNvCxnSpPr>
            <a:stCxn id="11" idx="3"/>
            <a:endCxn id="239" idx="0"/>
          </p:cNvCxnSpPr>
          <p:nvPr/>
        </p:nvCxnSpPr>
        <p:spPr>
          <a:xfrm>
            <a:off x="6480000" y="2340000"/>
            <a:ext cx="1080000" cy="72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Ellipse 236"/>
          <p:cNvSpPr/>
          <p:nvPr/>
        </p:nvSpPr>
        <p:spPr>
          <a:xfrm>
            <a:off x="3960000" y="3060000"/>
            <a:ext cx="144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39" name="Ellipse 238"/>
          <p:cNvSpPr/>
          <p:nvPr/>
        </p:nvSpPr>
        <p:spPr>
          <a:xfrm>
            <a:off x="6840000" y="3060000"/>
            <a:ext cx="144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26" name="TekstSylinder 325"/>
          <p:cNvSpPr txBox="1"/>
          <p:nvPr/>
        </p:nvSpPr>
        <p:spPr>
          <a:xfrm>
            <a:off x="1980000" y="4500000"/>
            <a:ext cx="1800000" cy="72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Maternal age</a:t>
            </a:r>
            <a:endParaRPr lang="en-US" sz="2000" b="0" dirty="0" smtClean="0"/>
          </a:p>
        </p:txBody>
      </p:sp>
      <p:cxnSp>
        <p:nvCxnSpPr>
          <p:cNvPr id="327" name="Rett pil 326"/>
          <p:cNvCxnSpPr>
            <a:stCxn id="326" idx="0"/>
            <a:endCxn id="237" idx="2"/>
          </p:cNvCxnSpPr>
          <p:nvPr/>
        </p:nvCxnSpPr>
        <p:spPr>
          <a:xfrm flipV="1">
            <a:off x="2880000" y="3420000"/>
            <a:ext cx="1080000" cy="108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Rett pil 327"/>
          <p:cNvCxnSpPr>
            <a:stCxn id="326" idx="3"/>
            <a:endCxn id="239" idx="4"/>
          </p:cNvCxnSpPr>
          <p:nvPr/>
        </p:nvCxnSpPr>
        <p:spPr>
          <a:xfrm flipV="1">
            <a:off x="3780000" y="3780000"/>
            <a:ext cx="3780000" cy="108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3" name="TekstSylinder 332"/>
          <p:cNvSpPr txBox="1"/>
          <p:nvPr/>
        </p:nvSpPr>
        <p:spPr>
          <a:xfrm>
            <a:off x="8820000" y="4500000"/>
            <a:ext cx="1080000" cy="72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Parity</a:t>
            </a:r>
            <a:endParaRPr lang="en-US" sz="2000" b="0" dirty="0" smtClean="0"/>
          </a:p>
        </p:txBody>
      </p:sp>
      <p:cxnSp>
        <p:nvCxnSpPr>
          <p:cNvPr id="334" name="Rett pil 333"/>
          <p:cNvCxnSpPr>
            <a:stCxn id="333" idx="1"/>
            <a:endCxn id="237" idx="4"/>
          </p:cNvCxnSpPr>
          <p:nvPr/>
        </p:nvCxnSpPr>
        <p:spPr>
          <a:xfrm flipH="1" flipV="1">
            <a:off x="4680000" y="3780000"/>
            <a:ext cx="4140000" cy="108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5" name="Rett pil 334"/>
          <p:cNvCxnSpPr>
            <a:stCxn id="333" idx="0"/>
            <a:endCxn id="239" idx="6"/>
          </p:cNvCxnSpPr>
          <p:nvPr/>
        </p:nvCxnSpPr>
        <p:spPr>
          <a:xfrm flipH="1" flipV="1">
            <a:off x="8280000" y="3420000"/>
            <a:ext cx="1080000" cy="108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1" name="TekstSylinder 340"/>
          <p:cNvSpPr txBox="1"/>
          <p:nvPr/>
        </p:nvSpPr>
        <p:spPr>
          <a:xfrm>
            <a:off x="1980000" y="4500000"/>
            <a:ext cx="180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Maternal age</a:t>
            </a:r>
            <a:endParaRPr lang="en-US" sz="2000" b="0" dirty="0" smtClean="0"/>
          </a:p>
        </p:txBody>
      </p:sp>
      <p:cxnSp>
        <p:nvCxnSpPr>
          <p:cNvPr id="342" name="Rett pil 341"/>
          <p:cNvCxnSpPr>
            <a:stCxn id="341" idx="0"/>
            <a:endCxn id="237" idx="2"/>
          </p:cNvCxnSpPr>
          <p:nvPr/>
        </p:nvCxnSpPr>
        <p:spPr>
          <a:xfrm flipV="1">
            <a:off x="2880000" y="342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Rett pil 342"/>
          <p:cNvCxnSpPr>
            <a:stCxn id="341" idx="3"/>
            <a:endCxn id="239" idx="4"/>
          </p:cNvCxnSpPr>
          <p:nvPr/>
        </p:nvCxnSpPr>
        <p:spPr>
          <a:xfrm flipV="1">
            <a:off x="3780000" y="3780000"/>
            <a:ext cx="37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8" name="TekstSylinder 347"/>
          <p:cNvSpPr txBox="1"/>
          <p:nvPr/>
        </p:nvSpPr>
        <p:spPr>
          <a:xfrm>
            <a:off x="8820000" y="4500000"/>
            <a:ext cx="108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Parity</a:t>
            </a:r>
            <a:endParaRPr lang="en-US" sz="2000" b="0" dirty="0" smtClean="0"/>
          </a:p>
        </p:txBody>
      </p:sp>
      <p:cxnSp>
        <p:nvCxnSpPr>
          <p:cNvPr id="349" name="Rett pil 348"/>
          <p:cNvCxnSpPr>
            <a:stCxn id="348" idx="1"/>
            <a:endCxn id="237" idx="4"/>
          </p:cNvCxnSpPr>
          <p:nvPr/>
        </p:nvCxnSpPr>
        <p:spPr>
          <a:xfrm flipH="1" flipV="1">
            <a:off x="4680000" y="3780000"/>
            <a:ext cx="414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Rett pil 349"/>
          <p:cNvCxnSpPr>
            <a:stCxn id="348" idx="0"/>
            <a:endCxn id="239" idx="6"/>
          </p:cNvCxnSpPr>
          <p:nvPr/>
        </p:nvCxnSpPr>
        <p:spPr>
          <a:xfrm flipH="1" flipV="1">
            <a:off x="8280000" y="342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5" name="TekstSylinder 354"/>
          <p:cNvSpPr txBox="1"/>
          <p:nvPr/>
        </p:nvSpPr>
        <p:spPr>
          <a:xfrm>
            <a:off x="5760000" y="1980000"/>
            <a:ext cx="720000" cy="72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IVF</a:t>
            </a:r>
            <a:endParaRPr lang="en-US" sz="2000" b="0" dirty="0" smtClean="0"/>
          </a:p>
        </p:txBody>
      </p:sp>
      <p:cxnSp>
        <p:nvCxnSpPr>
          <p:cNvPr id="356" name="Rett pil 355"/>
          <p:cNvCxnSpPr>
            <a:stCxn id="355" idx="1"/>
            <a:endCxn id="237" idx="0"/>
          </p:cNvCxnSpPr>
          <p:nvPr/>
        </p:nvCxnSpPr>
        <p:spPr>
          <a:xfrm flipH="1">
            <a:off x="4680000" y="2340000"/>
            <a:ext cx="1080000" cy="72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Rett pil 356"/>
          <p:cNvCxnSpPr>
            <a:stCxn id="355" idx="3"/>
            <a:endCxn id="239" idx="0"/>
          </p:cNvCxnSpPr>
          <p:nvPr/>
        </p:nvCxnSpPr>
        <p:spPr>
          <a:xfrm>
            <a:off x="6480000" y="2340000"/>
            <a:ext cx="1080000" cy="720000"/>
          </a:xfrm>
          <a:prstGeom prst="straightConnector1">
            <a:avLst/>
          </a:prstGeom>
          <a:ln w="25400">
            <a:solidFill>
              <a:srgbClr val="FF0000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2" name="TekstSylinder 361"/>
          <p:cNvSpPr txBox="1"/>
          <p:nvPr/>
        </p:nvSpPr>
        <p:spPr>
          <a:xfrm>
            <a:off x="5760000" y="1980000"/>
            <a:ext cx="720000" cy="72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dirty="0" smtClean="0"/>
              <a:t>IVF</a:t>
            </a:r>
            <a:endParaRPr lang="en-US" sz="2000" b="0" dirty="0" smtClean="0"/>
          </a:p>
        </p:txBody>
      </p:sp>
      <p:cxnSp>
        <p:nvCxnSpPr>
          <p:cNvPr id="363" name="Rett pil 362"/>
          <p:cNvCxnSpPr>
            <a:stCxn id="362" idx="1"/>
            <a:endCxn id="237" idx="0"/>
          </p:cNvCxnSpPr>
          <p:nvPr/>
        </p:nvCxnSpPr>
        <p:spPr>
          <a:xfrm flipH="1">
            <a:off x="4680000" y="2340000"/>
            <a:ext cx="1080000" cy="72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4" name="Rett pil 363"/>
          <p:cNvCxnSpPr>
            <a:stCxn id="362" idx="3"/>
            <a:endCxn id="239" idx="0"/>
          </p:cNvCxnSpPr>
          <p:nvPr/>
        </p:nvCxnSpPr>
        <p:spPr>
          <a:xfrm>
            <a:off x="6480000" y="2340000"/>
            <a:ext cx="1080000" cy="72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luss 17"/>
          <p:cNvSpPr>
            <a:spLocks noChangeAspect="1"/>
          </p:cNvSpPr>
          <p:nvPr/>
        </p:nvSpPr>
        <p:spPr>
          <a:xfrm>
            <a:off x="5040000" y="2340000"/>
            <a:ext cx="180000" cy="180000"/>
          </a:xfrm>
          <a:prstGeom prst="mathPlus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Pluss 43"/>
          <p:cNvSpPr>
            <a:spLocks noChangeAspect="1"/>
          </p:cNvSpPr>
          <p:nvPr/>
        </p:nvSpPr>
        <p:spPr>
          <a:xfrm>
            <a:off x="7020000" y="2340000"/>
            <a:ext cx="180000" cy="180000"/>
          </a:xfrm>
          <a:prstGeom prst="mathPlus">
            <a:avLst/>
          </a:prstGeom>
          <a:solidFill>
            <a:schemeClr val="tx1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64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326" grpId="0" animBg="1"/>
      <p:bldP spid="333" grpId="0" animBg="1"/>
      <p:bldP spid="341" grpId="0" animBg="1"/>
      <p:bldP spid="348" grpId="0" animBg="1"/>
      <p:bldP spid="355" grpId="0" animBg="1"/>
      <p:bldP spid="3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10.4 in Aalen et al. (2006),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Adjusting for potential confounders using logistic regression</a:t>
            </a:r>
          </a:p>
          <a:p>
            <a:pPr lvl="1"/>
            <a:r>
              <a:rPr lang="en-US" dirty="0" smtClean="0"/>
              <a:t>Maternal age and parity: OR = 1.59 (95% CI: 1.41–1.78)</a:t>
            </a:r>
          </a:p>
          <a:p>
            <a:pPr lvl="1"/>
            <a:r>
              <a:rPr lang="en-US" dirty="0" smtClean="0"/>
              <a:t>Maternal age, parity, and IVF: </a:t>
            </a:r>
            <a:r>
              <a:rPr lang="en-US" dirty="0"/>
              <a:t>OR = </a:t>
            </a:r>
            <a:r>
              <a:rPr lang="en-US" dirty="0" smtClean="0"/>
              <a:t>1.04 </a:t>
            </a:r>
            <a:r>
              <a:rPr lang="en-US" dirty="0"/>
              <a:t>(95% CI: </a:t>
            </a:r>
            <a:r>
              <a:rPr lang="en-US" dirty="0" smtClean="0"/>
              <a:t>0.91–1.18)</a:t>
            </a:r>
          </a:p>
          <a:p>
            <a:r>
              <a:rPr lang="en-US" dirty="0" smtClean="0"/>
              <a:t>No evidence of association between folate use and twinning</a:t>
            </a:r>
          </a:p>
          <a:p>
            <a:pPr lvl="1"/>
            <a:r>
              <a:rPr lang="en-US" dirty="0"/>
              <a:t>Association </a:t>
            </a:r>
            <a:r>
              <a:rPr lang="en-US" dirty="0" smtClean="0"/>
              <a:t>strongly </a:t>
            </a:r>
            <a:r>
              <a:rPr lang="en-US" dirty="0"/>
              <a:t>confounded by IVF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12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4680000" y="2304000"/>
            <a:ext cx="3744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5274000" y="2664000"/>
            <a:ext cx="3744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752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Common effect of exposure and outcome</a:t>
                </a:r>
              </a:p>
              <a:p>
                <a:r>
                  <a:rPr lang="en-US" dirty="0" smtClean="0"/>
                  <a:t>Do </a:t>
                </a:r>
                <a:r>
                  <a:rPr lang="en-US" i="1" dirty="0" smtClean="0"/>
                  <a:t>not</a:t>
                </a:r>
                <a:r>
                  <a:rPr lang="en-US" dirty="0" smtClean="0"/>
                  <a:t> take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/>
                  <a:t> into account in the analysis</a:t>
                </a:r>
              </a:p>
              <a:p>
                <a:pPr lvl="1"/>
                <a:r>
                  <a:rPr lang="en-US" dirty="0" smtClean="0"/>
                  <a:t>May cause selection bias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13</a:t>
            </a:fld>
            <a:endParaRPr lang="nb-NO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648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936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Rett pil 10"/>
          <p:cNvCxnSpPr>
            <a:stCxn id="8" idx="6"/>
            <a:endCxn id="9" idx="2"/>
          </p:cNvCxnSpPr>
          <p:nvPr/>
        </p:nvCxnSpPr>
        <p:spPr>
          <a:xfrm>
            <a:off x="7200000" y="486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Sylinder 25"/>
              <p:cNvSpPr txBox="1">
                <a:spLocks noChangeAspec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6" name="TekstSylinder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Sylinder 26"/>
              <p:cNvSpPr txBox="1">
                <a:spLocks noChangeAspec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7" name="TekstSylinder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Sylinder 27"/>
              <p:cNvSpPr txBox="1">
                <a:spLocks noChangeAspec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8" name="TekstSylinder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orbudt-skilt 16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noSmoking">
            <a:avLst>
              <a:gd name="adj" fmla="val 8828"/>
            </a:avLst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2529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Collider, cont.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14</a:t>
            </a:fld>
            <a:endParaRPr lang="nb-NO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847" y="1825625"/>
            <a:ext cx="9616306" cy="3660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951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Collider, cont.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Hypothetical example by Cole et al. (</a:t>
                </a:r>
                <a:r>
                  <a:rPr lang="en-US" dirty="0" smtClean="0"/>
                  <a:t>2010)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100 persons attending a meeting</a:t>
                </a:r>
              </a:p>
              <a:p>
                <a:pPr lvl="1"/>
                <a:r>
                  <a:rPr lang="en-US" dirty="0" smtClean="0"/>
                  <a:t>10 persons pre-symptomatically infected with influenza upon </a:t>
                </a:r>
                <a:r>
                  <a:rPr lang="en-US" dirty="0" smtClean="0"/>
                  <a:t>arrival</a:t>
                </a:r>
              </a:p>
              <a:p>
                <a:pPr lvl="1"/>
                <a:r>
                  <a:rPr lang="en-US" dirty="0" smtClean="0"/>
                  <a:t>Ignoring transmission of influenza between people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50 chicken and 50 </a:t>
                </a:r>
                <a:r>
                  <a:rPr lang="en-US" dirty="0" smtClean="0"/>
                  <a:t>(tainted) egg-salad </a:t>
                </a:r>
                <a:r>
                  <a:rPr lang="en-US" dirty="0" smtClean="0"/>
                  <a:t>sandwiches </a:t>
                </a:r>
                <a:r>
                  <a:rPr lang="en-US" u="sng" dirty="0" smtClean="0"/>
                  <a:t>randomly</a:t>
                </a:r>
                <a:r>
                  <a:rPr lang="en-US" dirty="0" smtClean="0"/>
                  <a:t> </a:t>
                </a:r>
                <a:r>
                  <a:rPr lang="en-US" dirty="0" smtClean="0"/>
                  <a:t>assigned</a:t>
                </a:r>
              </a:p>
              <a:p>
                <a:pPr lvl="1"/>
                <a:r>
                  <a:rPr lang="en-US" dirty="0" smtClean="0"/>
                  <a:t>No association between preexisting influenza and sandwich type</a:t>
                </a:r>
                <a:endParaRPr lang="en-US" dirty="0" smtClean="0"/>
              </a:p>
              <a:p>
                <a:pPr lvl="1"/>
                <a:r>
                  <a:rPr lang="en-US" dirty="0" smtClean="0"/>
                  <a:t>55 persons developing fever that evening</a:t>
                </a:r>
              </a:p>
              <a:p>
                <a:pPr lvl="1"/>
                <a:r>
                  <a:rPr lang="en-US" dirty="0" smtClean="0"/>
                  <a:t>Fever either due to influenza or </a:t>
                </a:r>
                <a:r>
                  <a:rPr lang="en-US" dirty="0" smtClean="0"/>
                  <a:t>egg-salad sandwich or both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⟹</m:t>
                    </m:r>
                  </m:oMath>
                </a14:m>
                <a:r>
                  <a:rPr lang="en-US" dirty="0" smtClean="0"/>
                  <a:t> Fever a common effect of influenza and sandwich type</a:t>
                </a:r>
              </a:p>
            </p:txBody>
          </p:sp>
        </mc:Choice>
        <mc:Fallback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 b="-2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6428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16</a:t>
            </a:fld>
            <a:endParaRPr lang="nb-NO"/>
          </a:p>
        </p:txBody>
      </p:sp>
      <p:sp>
        <p:nvSpPr>
          <p:cNvPr id="7" name="TekstSylinder 6"/>
          <p:cNvSpPr txBox="1"/>
          <p:nvPr/>
        </p:nvSpPr>
        <p:spPr>
          <a:xfrm>
            <a:off x="3420000" y="2340000"/>
            <a:ext cx="1800000" cy="54000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 smtClean="0"/>
              <a:t>Influenza</a:t>
            </a:r>
            <a:endParaRPr lang="en-US" sz="2000" b="1" dirty="0" smtClean="0"/>
          </a:p>
        </p:txBody>
      </p:sp>
      <p:sp>
        <p:nvSpPr>
          <p:cNvPr id="8" name="TekstSylinder 7"/>
          <p:cNvSpPr txBox="1"/>
          <p:nvPr/>
        </p:nvSpPr>
        <p:spPr>
          <a:xfrm>
            <a:off x="7020000" y="2340000"/>
            <a:ext cx="1800000" cy="540000"/>
          </a:xfrm>
          <a:prstGeom prst="rect">
            <a:avLst/>
          </a:prstGeom>
          <a:noFill/>
          <a:ln>
            <a:noFill/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 smtClean="0"/>
              <a:t>Sandwich type</a:t>
            </a:r>
            <a:endParaRPr lang="en-US" sz="2000" b="1" dirty="0" smtClean="0"/>
          </a:p>
        </p:txBody>
      </p:sp>
      <p:sp>
        <p:nvSpPr>
          <p:cNvPr id="9" name="TekstSylinder 8"/>
          <p:cNvSpPr txBox="1"/>
          <p:nvPr/>
        </p:nvSpPr>
        <p:spPr>
          <a:xfrm>
            <a:off x="5580000" y="3600000"/>
            <a:ext cx="1080000" cy="540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none" rtlCol="0" anchor="ctr">
            <a:spAutoFit/>
          </a:bodyPr>
          <a:lstStyle/>
          <a:p>
            <a:pPr algn="ctr"/>
            <a:r>
              <a:rPr lang="en-US" sz="2000" b="1" dirty="0" smtClean="0"/>
              <a:t>Fever</a:t>
            </a:r>
            <a:endParaRPr lang="en-US" sz="2000" b="1" dirty="0" smtClean="0"/>
          </a:p>
        </p:txBody>
      </p:sp>
      <p:cxnSp>
        <p:nvCxnSpPr>
          <p:cNvPr id="11" name="Rett pil 10"/>
          <p:cNvCxnSpPr>
            <a:stCxn id="7" idx="2"/>
            <a:endCxn id="9" idx="1"/>
          </p:cNvCxnSpPr>
          <p:nvPr/>
        </p:nvCxnSpPr>
        <p:spPr>
          <a:xfrm>
            <a:off x="4320000" y="2880000"/>
            <a:ext cx="1260000" cy="99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tt pil 12"/>
          <p:cNvCxnSpPr>
            <a:stCxn id="8" idx="2"/>
            <a:endCxn id="9" idx="3"/>
          </p:cNvCxnSpPr>
          <p:nvPr/>
        </p:nvCxnSpPr>
        <p:spPr>
          <a:xfrm flipH="1">
            <a:off x="6660000" y="2880000"/>
            <a:ext cx="1260000" cy="99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kstSylinder 17"/>
          <p:cNvSpPr txBox="1"/>
          <p:nvPr/>
        </p:nvSpPr>
        <p:spPr>
          <a:xfrm>
            <a:off x="4860000" y="4500000"/>
            <a:ext cx="2520000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b="0" dirty="0" smtClean="0"/>
              <a:t>Based on Figure 1 in Cole et al. (2010)</a:t>
            </a:r>
            <a:endParaRPr lang="en-US" sz="1100" b="0" dirty="0" smtClean="0"/>
          </a:p>
        </p:txBody>
      </p:sp>
    </p:spTree>
    <p:extLst>
      <p:ext uri="{BB962C8B-B14F-4D97-AF65-F5344CB8AC3E}">
        <p14:creationId xmlns:p14="http://schemas.microsoft.com/office/powerpoint/2010/main" val="37915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Collider, cont.</a:t>
            </a:r>
            <a:endParaRPr lang="en-US" dirty="0"/>
          </a:p>
        </p:txBody>
      </p:sp>
      <p:graphicFrame>
        <p:nvGraphicFramePr>
          <p:cNvPr id="7" name="Plassholder for innhold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453471"/>
              </p:ext>
            </p:extLst>
          </p:nvPr>
        </p:nvGraphicFramePr>
        <p:xfrm>
          <a:off x="1440000" y="1980000"/>
          <a:ext cx="9000000" cy="32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00000"/>
                <a:gridCol w="1440000"/>
                <a:gridCol w="1440000"/>
                <a:gridCol w="1440000"/>
                <a:gridCol w="1440000"/>
                <a:gridCol w="1440000"/>
              </a:tblGrid>
              <a:tr h="2700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Influenza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pPr algn="ct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Yes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No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Total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Risk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 smtClean="0"/>
                        <a:t>Risk difference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Unconditioned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i="0" dirty="0" smtClean="0"/>
                        <a:t>     Chicken sandwich</a:t>
                      </a:r>
                      <a:endParaRPr lang="en-US" sz="1000" i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0.1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    Egg-salad sandwich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0.1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b="1" dirty="0" smtClean="0"/>
                        <a:t>Conditioned</a:t>
                      </a:r>
                      <a:endParaRPr lang="en-US" sz="1000" b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i="1" dirty="0" smtClean="0"/>
                        <a:t>Fever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    Chicken sandwich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1.0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0.9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    Egg-salad sandwich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50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0.1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i="1" dirty="0" smtClean="0"/>
                        <a:t>No fever</a:t>
                      </a:r>
                      <a:endParaRPr lang="en-US" sz="1000" i="1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    Chicken sandwich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45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0.0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70000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     Egg-salad sandwich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0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 dirty="0" smtClean="0"/>
                        <a:t>NA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pPr algn="r"/>
                      <a:endParaRPr lang="en-US" sz="100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17</a:t>
            </a:fld>
            <a:endParaRPr lang="nb-NO"/>
          </a:p>
        </p:txBody>
      </p:sp>
      <p:sp>
        <p:nvSpPr>
          <p:cNvPr id="8" name="TekstSylinder 7"/>
          <p:cNvSpPr txBox="1"/>
          <p:nvPr/>
        </p:nvSpPr>
        <p:spPr>
          <a:xfrm>
            <a:off x="4860000" y="5220000"/>
            <a:ext cx="2520000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100" b="0" dirty="0" smtClean="0"/>
              <a:t>Based on Table 1 in Cole et al. (2010)</a:t>
            </a:r>
            <a:endParaRPr lang="en-US" sz="1100" b="0" dirty="0" smtClean="0"/>
          </a:p>
        </p:txBody>
      </p:sp>
      <p:sp>
        <p:nvSpPr>
          <p:cNvPr id="9" name="Rektangel 8"/>
          <p:cNvSpPr/>
          <p:nvPr/>
        </p:nvSpPr>
        <p:spPr>
          <a:xfrm>
            <a:off x="1440000" y="2790000"/>
            <a:ext cx="9000000" cy="54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1440000" y="3870000"/>
            <a:ext cx="9000000" cy="54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1440000" y="4680000"/>
            <a:ext cx="9000000" cy="54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960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Mediator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On the causal pathway between the exposure and the outcome</a:t>
                </a:r>
              </a:p>
              <a:p>
                <a:r>
                  <a:rPr lang="en-US" dirty="0" smtClean="0"/>
                  <a:t>Direct effect of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dirty="0" smtClean="0"/>
                  <a:t> on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𝑂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Take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𝑀</m:t>
                    </m:r>
                  </m:oMath>
                </a14:m>
                <a:r>
                  <a:rPr lang="en-US" dirty="0" smtClean="0"/>
                  <a:t> into account in the analysis</a:t>
                </a:r>
              </a:p>
              <a:p>
                <a:r>
                  <a:rPr lang="en-US" dirty="0" smtClean="0"/>
                  <a:t>Total </a:t>
                </a:r>
                <a:r>
                  <a:rPr lang="en-US" dirty="0"/>
                  <a:t>effect of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𝐸</m:t>
                    </m:r>
                  </m:oMath>
                </a14:m>
                <a:r>
                  <a:rPr lang="en-US" dirty="0"/>
                  <a:t> on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𝑂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Do </a:t>
                </a:r>
                <a:r>
                  <a:rPr lang="en-US" i="1" dirty="0" smtClean="0"/>
                  <a:t>not</a:t>
                </a:r>
                <a:r>
                  <a:rPr lang="en-US" dirty="0" smtClean="0"/>
                  <a:t> take </a:t>
                </a:r>
                <a14:m>
                  <m:oMath xmlns:m="http://schemas.openxmlformats.org/officeDocument/2006/math">
                    <m:r>
                      <a:rPr lang="nb-NO" i="1">
                        <a:latin typeface="Cambria Math"/>
                      </a:rPr>
                      <m:t>𝑀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into account in the analysis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18</a:t>
            </a:fld>
            <a:endParaRPr lang="nb-NO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648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936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Rett pil 10"/>
          <p:cNvCxnSpPr>
            <a:stCxn id="8" idx="6"/>
            <a:endCxn id="9" idx="2"/>
          </p:cNvCxnSpPr>
          <p:nvPr/>
        </p:nvCxnSpPr>
        <p:spPr>
          <a:xfrm>
            <a:off x="7200000" y="486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Sylinder 25"/>
              <p:cNvSpPr txBox="1">
                <a:spLocks noChangeAspec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6" name="TekstSylinder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Sylinder 26"/>
              <p:cNvSpPr txBox="1">
                <a:spLocks noChangeAspec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7" name="TekstSylinder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Sylinder 27"/>
              <p:cNvSpPr txBox="1">
                <a:spLocks noChangeAspec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𝑀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8" name="TekstSylinder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Smultring 17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donut">
            <a:avLst>
              <a:gd name="adj" fmla="val 8786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9" name="Rett pil 18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 cmpd="sng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tt pil 19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tt pil 23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ett pil 21"/>
          <p:cNvCxnSpPr>
            <a:stCxn id="8" idx="6"/>
            <a:endCxn id="9" idx="2"/>
          </p:cNvCxnSpPr>
          <p:nvPr/>
        </p:nvCxnSpPr>
        <p:spPr>
          <a:xfrm>
            <a:off x="7200000" y="486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tt pil 24"/>
          <p:cNvCxnSpPr>
            <a:stCxn id="8" idx="6"/>
            <a:endCxn id="9" idx="2"/>
          </p:cNvCxnSpPr>
          <p:nvPr/>
        </p:nvCxnSpPr>
        <p:spPr>
          <a:xfrm>
            <a:off x="7200000" y="486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tt pil 65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 cmpd="sng">
            <a:solidFill>
              <a:schemeClr val="tx1"/>
            </a:solidFill>
            <a:prstDash val="dash"/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tt pil 66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prstDash val="dash"/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Smultring 67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donut">
            <a:avLst>
              <a:gd name="adj" fmla="val 8786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Smultring 68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donut">
            <a:avLst>
              <a:gd name="adj" fmla="val 8786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Forbudt-skilt 16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noSmoking">
            <a:avLst>
              <a:gd name="adj" fmla="val 8828"/>
            </a:avLst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1" name="Forbudt-skilt 70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noSmoking">
            <a:avLst>
              <a:gd name="adj" fmla="val 8828"/>
            </a:avLst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Forbudt-skilt 71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noSmoking">
            <a:avLst>
              <a:gd name="adj" fmla="val 8828"/>
            </a:avLst>
          </a:prstGeom>
          <a:solidFill>
            <a:srgbClr val="FF000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kstSylinder 93"/>
          <p:cNvSpPr txBox="1"/>
          <p:nvPr/>
        </p:nvSpPr>
        <p:spPr>
          <a:xfrm>
            <a:off x="7560000" y="4500000"/>
            <a:ext cx="1440000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00" dirty="0" smtClean="0"/>
              <a:t>Direct causal path</a:t>
            </a:r>
            <a:endParaRPr lang="en-US" sz="1000" b="0" dirty="0" smtClean="0"/>
          </a:p>
        </p:txBody>
      </p:sp>
      <p:sp>
        <p:nvSpPr>
          <p:cNvPr id="95" name="TekstSylinder 94"/>
          <p:cNvSpPr txBox="1"/>
          <p:nvPr/>
        </p:nvSpPr>
        <p:spPr>
          <a:xfrm>
            <a:off x="7560000" y="3960000"/>
            <a:ext cx="1440000" cy="36000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000" dirty="0" smtClean="0"/>
              <a:t>Indirect causal path</a:t>
            </a:r>
            <a:endParaRPr lang="en-US" sz="1000" b="0" dirty="0" smtClean="0"/>
          </a:p>
        </p:txBody>
      </p:sp>
    </p:spTree>
    <p:extLst>
      <p:ext uri="{BB962C8B-B14F-4D97-AF65-F5344CB8AC3E}">
        <p14:creationId xmlns:p14="http://schemas.microsoft.com/office/powerpoint/2010/main" val="4206365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3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5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68" grpId="0" animBg="1"/>
      <p:bldP spid="69" grpId="0" animBg="1"/>
      <p:bldP spid="17" grpId="0" animBg="1"/>
      <p:bldP spid="71" grpId="0" animBg="1"/>
      <p:bldP spid="7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Aalen OO, </a:t>
            </a:r>
            <a:r>
              <a:rPr lang="en-US" dirty="0" err="1" smtClean="0"/>
              <a:t>Frigessi</a:t>
            </a:r>
            <a:r>
              <a:rPr lang="en-US" dirty="0" smtClean="0"/>
              <a:t> A, </a:t>
            </a:r>
            <a:r>
              <a:rPr lang="en-US" dirty="0" err="1" smtClean="0"/>
              <a:t>Moger</a:t>
            </a:r>
            <a:r>
              <a:rPr lang="en-US" dirty="0" smtClean="0"/>
              <a:t> TA, </a:t>
            </a:r>
            <a:r>
              <a:rPr lang="en-US" dirty="0" err="1" smtClean="0"/>
              <a:t>Scheel</a:t>
            </a:r>
            <a:r>
              <a:rPr lang="en-US" dirty="0" smtClean="0"/>
              <a:t> I, Skovlund E, Veierød MB. 2006. </a:t>
            </a:r>
            <a:r>
              <a:rPr lang="en-US" i="1" dirty="0" err="1" smtClean="0"/>
              <a:t>Statistiske</a:t>
            </a:r>
            <a:r>
              <a:rPr lang="en-US" i="1" dirty="0" smtClean="0"/>
              <a:t> </a:t>
            </a:r>
            <a:r>
              <a:rPr lang="en-US" i="1" dirty="0" err="1" smtClean="0"/>
              <a:t>metoder</a:t>
            </a:r>
            <a:r>
              <a:rPr lang="en-US" i="1" dirty="0" smtClean="0"/>
              <a:t> </a:t>
            </a:r>
            <a:r>
              <a:rPr lang="en-US" i="1" dirty="0" err="1" smtClean="0"/>
              <a:t>i</a:t>
            </a:r>
            <a:r>
              <a:rPr lang="en-US" i="1" dirty="0" smtClean="0"/>
              <a:t> </a:t>
            </a:r>
            <a:r>
              <a:rPr lang="en-US" i="1" dirty="0" err="1" smtClean="0"/>
              <a:t>medisin</a:t>
            </a:r>
            <a:r>
              <a:rPr lang="en-US" i="1" dirty="0" smtClean="0"/>
              <a:t> </a:t>
            </a:r>
            <a:r>
              <a:rPr lang="en-US" i="1" dirty="0" err="1" smtClean="0"/>
              <a:t>og</a:t>
            </a:r>
            <a:r>
              <a:rPr lang="en-US" i="1" dirty="0" smtClean="0"/>
              <a:t> </a:t>
            </a:r>
            <a:r>
              <a:rPr lang="en-US" i="1" dirty="0" err="1" smtClean="0"/>
              <a:t>helsefag</a:t>
            </a:r>
            <a:r>
              <a:rPr lang="en-US" dirty="0" smtClean="0"/>
              <a:t>. Oslo: Gyldendal </a:t>
            </a:r>
            <a:r>
              <a:rPr lang="en-US" dirty="0" err="1" smtClean="0"/>
              <a:t>akademisk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Cole SR, Platt RW, </a:t>
            </a:r>
            <a:r>
              <a:rPr lang="en-US" dirty="0" err="1" smtClean="0"/>
              <a:t>Schisterman</a:t>
            </a:r>
            <a:r>
              <a:rPr lang="en-US" dirty="0" smtClean="0"/>
              <a:t> EF, Chu H, </a:t>
            </a:r>
            <a:r>
              <a:rPr lang="en-US" dirty="0" err="1" smtClean="0"/>
              <a:t>Westreich</a:t>
            </a:r>
            <a:r>
              <a:rPr lang="en-US" dirty="0" smtClean="0"/>
              <a:t> D, Richardson D, Poole C. Illustrating bias due to conditioning on a collider. </a:t>
            </a:r>
            <a:r>
              <a:rPr lang="en-US" i="1" dirty="0" err="1" smtClean="0"/>
              <a:t>Int</a:t>
            </a:r>
            <a:r>
              <a:rPr lang="en-US" i="1" dirty="0" smtClean="0"/>
              <a:t> J </a:t>
            </a:r>
            <a:r>
              <a:rPr lang="en-US" i="1" dirty="0" err="1" smtClean="0"/>
              <a:t>Epidemiol</a:t>
            </a:r>
            <a:r>
              <a:rPr lang="en-US" dirty="0" smtClean="0"/>
              <a:t>. 2010 Apr;39(2):417-20. </a:t>
            </a:r>
            <a:r>
              <a:rPr lang="en-US" dirty="0" err="1" smtClean="0"/>
              <a:t>doi</a:t>
            </a:r>
            <a:r>
              <a:rPr lang="en-US" dirty="0" smtClean="0"/>
              <a:t>: 10.1093/</a:t>
            </a:r>
            <a:r>
              <a:rPr lang="en-US" dirty="0" err="1" smtClean="0"/>
              <a:t>ije</a:t>
            </a:r>
            <a:r>
              <a:rPr lang="en-US" dirty="0" smtClean="0"/>
              <a:t>/dyp334. </a:t>
            </a:r>
            <a:r>
              <a:rPr lang="en-US" dirty="0" err="1" smtClean="0"/>
              <a:t>Epub</a:t>
            </a:r>
            <a:r>
              <a:rPr lang="en-US" dirty="0" smtClean="0"/>
              <a:t> 2009 Nov 19. PMID: 19926667; PMCID: PMC2846442.</a:t>
            </a:r>
          </a:p>
          <a:p>
            <a:r>
              <a:rPr lang="en-US" dirty="0"/>
              <a:t>Stian Lydersen. </a:t>
            </a:r>
            <a:r>
              <a:rPr lang="en-US" i="1" dirty="0"/>
              <a:t>Effect Modification and </a:t>
            </a:r>
            <a:r>
              <a:rPr lang="en-US" i="1" dirty="0" smtClean="0"/>
              <a:t>Mediation</a:t>
            </a:r>
            <a:r>
              <a:rPr lang="en-US" dirty="0" smtClean="0"/>
              <a:t>. October 6, </a:t>
            </a:r>
            <a:r>
              <a:rPr lang="en-US" dirty="0"/>
              <a:t>2017. </a:t>
            </a:r>
            <a:r>
              <a:rPr lang="en-US" dirty="0" smtClean="0"/>
              <a:t>Updated September 8, 2020.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folk.ntnu.no/slyderse/medstat/Effectmod_mediation_6Oct2017.pdf</a:t>
            </a:r>
            <a:r>
              <a:rPr lang="en-US" dirty="0" smtClean="0"/>
              <a:t>. Accessed September 9, 2020.</a:t>
            </a:r>
            <a:endParaRPr lang="en-US" dirty="0"/>
          </a:p>
          <a:p>
            <a:r>
              <a:rPr lang="en-US" dirty="0" smtClean="0"/>
              <a:t>Vollset SE, Gjessing HK, Tandberg A, et al. Folate supplementation and twin pregnancies. </a:t>
            </a:r>
            <a:r>
              <a:rPr lang="en-US" i="1" dirty="0" smtClean="0"/>
              <a:t>Epidemiology</a:t>
            </a:r>
            <a:r>
              <a:rPr lang="en-US" dirty="0" smtClean="0"/>
              <a:t>. 2005;16(2):201-205. doi:10.1097/01.ede.0000152914.84962.13.</a:t>
            </a:r>
          </a:p>
          <a:p>
            <a:r>
              <a:rPr lang="en-US" dirty="0" err="1" smtClean="0"/>
              <a:t>Zarghooni</a:t>
            </a:r>
            <a:r>
              <a:rPr lang="en-US" dirty="0" smtClean="0"/>
              <a:t> S. </a:t>
            </a:r>
            <a:r>
              <a:rPr lang="en-US" dirty="0" err="1" smtClean="0"/>
              <a:t>Sjokolade</a:t>
            </a:r>
            <a:r>
              <a:rPr lang="en-US" dirty="0" smtClean="0"/>
              <a:t>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fotball</a:t>
            </a:r>
            <a:r>
              <a:rPr lang="en-US" dirty="0" smtClean="0"/>
              <a:t> </a:t>
            </a:r>
            <a:r>
              <a:rPr lang="en-US" dirty="0" err="1" smtClean="0"/>
              <a:t>som</a:t>
            </a:r>
            <a:r>
              <a:rPr lang="en-US" dirty="0" smtClean="0"/>
              <a:t> </a:t>
            </a:r>
            <a:r>
              <a:rPr lang="en-US" dirty="0" err="1" smtClean="0"/>
              <a:t>medierende</a:t>
            </a:r>
            <a:r>
              <a:rPr lang="en-US" dirty="0" smtClean="0"/>
              <a:t> </a:t>
            </a:r>
            <a:r>
              <a:rPr lang="en-US" dirty="0" err="1" smtClean="0"/>
              <a:t>variabler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et </a:t>
            </a:r>
            <a:r>
              <a:rPr lang="en-US" dirty="0" err="1" smtClean="0"/>
              <a:t>kjærlighetsforhold</a:t>
            </a:r>
            <a:r>
              <a:rPr lang="en-US" dirty="0" smtClean="0"/>
              <a:t>. </a:t>
            </a:r>
            <a:r>
              <a:rPr lang="en-US" dirty="0" err="1" smtClean="0"/>
              <a:t>Lærelogg</a:t>
            </a:r>
            <a:r>
              <a:rPr lang="en-US" dirty="0" smtClean="0"/>
              <a:t>: </a:t>
            </a:r>
            <a:r>
              <a:rPr lang="en-US" dirty="0" err="1" smtClean="0"/>
              <a:t>Masterstudier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arbeids</a:t>
            </a:r>
            <a:r>
              <a:rPr lang="en-US" dirty="0" smtClean="0"/>
              <a:t>- </a:t>
            </a:r>
            <a:r>
              <a:rPr lang="en-US" dirty="0" err="1" smtClean="0"/>
              <a:t>og</a:t>
            </a:r>
            <a:r>
              <a:rPr lang="en-US" dirty="0" smtClean="0"/>
              <a:t> </a:t>
            </a:r>
            <a:r>
              <a:rPr lang="en-US" dirty="0" err="1" smtClean="0"/>
              <a:t>organisasjonspsykologi</a:t>
            </a:r>
            <a:r>
              <a:rPr lang="en-US" dirty="0" smtClean="0"/>
              <a:t>. 2010. </a:t>
            </a:r>
            <a:r>
              <a:rPr lang="en-US" dirty="0" smtClean="0">
                <a:hlinkClick r:id="rId3"/>
              </a:rPr>
              <a:t>https://zarghooni.wordpress.com/2010/12/26/sjokolade-og-fotball-som-medierende-variabler-i-et-kjaerlighetsforhold/</a:t>
            </a:r>
            <a:r>
              <a:rPr lang="en-US" dirty="0" smtClean="0"/>
              <a:t>. Accessed September 9, 2020.</a:t>
            </a: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19</a:t>
            </a:fld>
            <a:endParaRPr lang="nb-NO"/>
          </a:p>
        </p:txBody>
      </p:sp>
      <p:sp>
        <p:nvSpPr>
          <p:cNvPr id="6" name="Plassholder for dato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454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Exposure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 smtClean="0"/>
                  <a:t>Variable that can cause or prevent disease (or other health outcomes)</a:t>
                </a:r>
              </a:p>
              <a:p>
                <a:pPr lvl="1"/>
                <a:r>
                  <a:rPr lang="en-US" dirty="0" smtClean="0"/>
                  <a:t>Smoking: increasing risk of lung cancer and cardiovascular disease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↑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Overweight: increasing risk of cardiovascular disease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↑</m:t>
                    </m:r>
                  </m:oMath>
                </a14:m>
                <a:endParaRPr lang="nb-NO" dirty="0" smtClean="0">
                  <a:ea typeface="Cambria Math"/>
                </a:endParaRPr>
              </a:p>
              <a:p>
                <a:pPr lvl="1"/>
                <a:r>
                  <a:rPr lang="en-US" dirty="0" smtClean="0"/>
                  <a:t>Physical activity: reducing risk of colon cancer and cardiovascular disease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↓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Age, sex, education, place of residence, genes, etc.</a:t>
                </a:r>
              </a:p>
              <a:p>
                <a:r>
                  <a:rPr lang="en-US" dirty="0" smtClean="0"/>
                  <a:t>Also known as risk factor</a:t>
                </a:r>
              </a:p>
              <a:p>
                <a:pPr lvl="1"/>
                <a:r>
                  <a:rPr lang="en-US" dirty="0" smtClean="0"/>
                  <a:t>Leading to disease by increasing the risk</a:t>
                </a:r>
              </a:p>
              <a:p>
                <a:pPr lvl="1"/>
                <a:r>
                  <a:rPr lang="en-US" dirty="0" smtClean="0"/>
                  <a:t>Protecting against disease by reducing the risk</a:t>
                </a:r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 r="-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2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9792000" y="2304000"/>
            <a:ext cx="180000" cy="32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ktangel 7"/>
          <p:cNvSpPr/>
          <p:nvPr/>
        </p:nvSpPr>
        <p:spPr>
          <a:xfrm>
            <a:off x="8154000" y="2700000"/>
            <a:ext cx="180000" cy="32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10656000" y="3078000"/>
            <a:ext cx="180000" cy="324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53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Confounder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known as a confounding variable</a:t>
            </a:r>
          </a:p>
          <a:p>
            <a:r>
              <a:rPr lang="en-US" dirty="0" smtClean="0"/>
              <a:t>Common cause of the exposure and the outcome</a:t>
            </a:r>
          </a:p>
          <a:p>
            <a:r>
              <a:rPr lang="en-US" dirty="0" smtClean="0"/>
              <a:t>Could confounding have influenced the study findings?</a:t>
            </a:r>
          </a:p>
          <a:p>
            <a:pPr lvl="1"/>
            <a:r>
              <a:rPr lang="en-US" dirty="0" smtClean="0"/>
              <a:t>People rarely exposed to one risk factor alone</a:t>
            </a:r>
          </a:p>
          <a:p>
            <a:r>
              <a:rPr lang="en-US" dirty="0"/>
              <a:t>Association between diet and lung cancer confounded by smoking</a:t>
            </a:r>
          </a:p>
          <a:p>
            <a:pPr lvl="1"/>
            <a:r>
              <a:rPr lang="en-US" dirty="0"/>
              <a:t>Usually a stronger association when smoking is </a:t>
            </a:r>
            <a:r>
              <a:rPr lang="en-US" i="1" dirty="0"/>
              <a:t>not</a:t>
            </a:r>
            <a:r>
              <a:rPr lang="en-US" dirty="0"/>
              <a:t> taken into account</a:t>
            </a:r>
          </a:p>
          <a:p>
            <a:pPr lvl="1"/>
            <a:r>
              <a:rPr lang="en-US" dirty="0" smtClean="0"/>
              <a:t>Diet </a:t>
            </a:r>
            <a:r>
              <a:rPr lang="en-US" dirty="0"/>
              <a:t>potentially differing </a:t>
            </a:r>
            <a:r>
              <a:rPr lang="en-US" dirty="0" smtClean="0"/>
              <a:t>between smokers </a:t>
            </a:r>
            <a:r>
              <a:rPr lang="en-US" dirty="0"/>
              <a:t>and non-smokers</a:t>
            </a:r>
          </a:p>
          <a:p>
            <a:pPr lvl="1"/>
            <a:r>
              <a:rPr lang="en-US" dirty="0"/>
              <a:t>Smoking increasing </a:t>
            </a:r>
            <a:r>
              <a:rPr lang="en-US" dirty="0" smtClean="0"/>
              <a:t>the risk </a:t>
            </a:r>
            <a:r>
              <a:rPr lang="en-US" dirty="0"/>
              <a:t>of lung </a:t>
            </a:r>
            <a:r>
              <a:rPr lang="en-US" dirty="0" smtClean="0"/>
              <a:t>cancer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36334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Confounder,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4</a:t>
            </a:fld>
            <a:endParaRPr lang="nb-NO"/>
          </a:p>
        </p:txBody>
      </p:sp>
      <p:sp>
        <p:nvSpPr>
          <p:cNvPr id="9" name="TekstSylinder 8"/>
          <p:cNvSpPr txBox="1"/>
          <p:nvPr/>
        </p:nvSpPr>
        <p:spPr>
          <a:xfrm>
            <a:off x="5220000" y="2160000"/>
            <a:ext cx="1800000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/>
              <a:t>Smoking (confounder)</a:t>
            </a:r>
          </a:p>
        </p:txBody>
      </p:sp>
      <p:sp>
        <p:nvSpPr>
          <p:cNvPr id="10" name="TekstSylinder 9"/>
          <p:cNvSpPr txBox="1"/>
          <p:nvPr/>
        </p:nvSpPr>
        <p:spPr>
          <a:xfrm>
            <a:off x="3240000" y="3960000"/>
            <a:ext cx="1800000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/>
              <a:t>Diet (exposure)</a:t>
            </a:r>
          </a:p>
        </p:txBody>
      </p:sp>
      <p:sp>
        <p:nvSpPr>
          <p:cNvPr id="11" name="TekstSylinder 10"/>
          <p:cNvSpPr txBox="1"/>
          <p:nvPr/>
        </p:nvSpPr>
        <p:spPr>
          <a:xfrm>
            <a:off x="7200000" y="3960000"/>
            <a:ext cx="1800000" cy="72000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000" b="1" dirty="0" smtClean="0"/>
              <a:t>Lung cancer (outcome)</a:t>
            </a:r>
          </a:p>
        </p:txBody>
      </p:sp>
      <p:cxnSp>
        <p:nvCxnSpPr>
          <p:cNvPr id="19" name="Rett pil 18"/>
          <p:cNvCxnSpPr/>
          <p:nvPr/>
        </p:nvCxnSpPr>
        <p:spPr>
          <a:xfrm flipV="1">
            <a:off x="4140000" y="288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tt pil 20"/>
          <p:cNvCxnSpPr>
            <a:stCxn id="10" idx="3"/>
            <a:endCxn id="11" idx="1"/>
          </p:cNvCxnSpPr>
          <p:nvPr/>
        </p:nvCxnSpPr>
        <p:spPr>
          <a:xfrm>
            <a:off x="5040000" y="432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tt pil 22"/>
          <p:cNvCxnSpPr/>
          <p:nvPr/>
        </p:nvCxnSpPr>
        <p:spPr>
          <a:xfrm>
            <a:off x="7020000" y="288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tt pil 48"/>
          <p:cNvCxnSpPr/>
          <p:nvPr/>
        </p:nvCxnSpPr>
        <p:spPr>
          <a:xfrm flipV="1">
            <a:off x="4140000" y="288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ett pil 49"/>
          <p:cNvCxnSpPr/>
          <p:nvPr/>
        </p:nvCxnSpPr>
        <p:spPr>
          <a:xfrm flipV="1">
            <a:off x="4140000" y="2880000"/>
            <a:ext cx="1080000" cy="108000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7551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Confounder, cont.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Must always consider confounding</a:t>
            </a:r>
          </a:p>
          <a:p>
            <a:r>
              <a:rPr lang="en-US" dirty="0"/>
              <a:t>Confounding not taken into account giving rise to erroneous results</a:t>
            </a:r>
          </a:p>
          <a:p>
            <a:pPr lvl="1"/>
            <a:r>
              <a:rPr lang="en-US" dirty="0"/>
              <a:t>Too strong or too weak associations</a:t>
            </a:r>
          </a:p>
          <a:p>
            <a:pPr lvl="1"/>
            <a:r>
              <a:rPr lang="en-US" dirty="0"/>
              <a:t>Spurious associations</a:t>
            </a:r>
          </a:p>
          <a:p>
            <a:pPr lvl="1"/>
            <a:r>
              <a:rPr lang="en-US" dirty="0"/>
              <a:t>Undetected associations</a:t>
            </a:r>
          </a:p>
          <a:p>
            <a:r>
              <a:rPr lang="en-US" dirty="0" smtClean="0"/>
              <a:t>Age </a:t>
            </a:r>
            <a:r>
              <a:rPr lang="en-US" dirty="0"/>
              <a:t>being a </a:t>
            </a:r>
            <a:r>
              <a:rPr lang="en-US" dirty="0" smtClean="0"/>
              <a:t>common </a:t>
            </a:r>
            <a:r>
              <a:rPr lang="en-US" dirty="0"/>
              <a:t>confounder in epidemiological studies</a:t>
            </a:r>
          </a:p>
          <a:p>
            <a:pPr lvl="1"/>
            <a:r>
              <a:rPr lang="en-US" dirty="0" smtClean="0"/>
              <a:t>Age-standardized </a:t>
            </a:r>
            <a:r>
              <a:rPr lang="en-US" dirty="0"/>
              <a:t>incidence rates in population </a:t>
            </a:r>
            <a:r>
              <a:rPr lang="en-US" dirty="0" smtClean="0"/>
              <a:t>statistics</a:t>
            </a:r>
          </a:p>
          <a:p>
            <a:pPr lvl="1"/>
            <a:r>
              <a:rPr lang="en-US" dirty="0" smtClean="0"/>
              <a:t>Taken into account when estimating exposure-outcome association</a:t>
            </a:r>
            <a:endParaRPr lang="en-US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8391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Confounder,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Take </a:t>
                </a:r>
                <a14:m>
                  <m:oMath xmlns:m="http://schemas.openxmlformats.org/officeDocument/2006/math">
                    <m:r>
                      <a:rPr lang="nb-NO" b="0" i="1" smtClean="0">
                        <a:latin typeface="Cambria Math"/>
                      </a:rPr>
                      <m:t>𝐶</m:t>
                    </m:r>
                  </m:oMath>
                </a14:m>
                <a:r>
                  <a:rPr lang="en-US" dirty="0" smtClean="0"/>
                  <a:t> into account in the analysis</a:t>
                </a:r>
              </a:p>
              <a:p>
                <a:pPr lvl="1"/>
                <a:r>
                  <a:rPr lang="en-US" dirty="0" smtClean="0"/>
                  <a:t>Adjustment</a:t>
                </a:r>
              </a:p>
              <a:p>
                <a:pPr lvl="1"/>
                <a:r>
                  <a:rPr lang="en-US" dirty="0" smtClean="0"/>
                  <a:t>Stratification</a:t>
                </a:r>
              </a:p>
              <a:p>
                <a:pPr lvl="1"/>
                <a:r>
                  <a:rPr lang="en-US" dirty="0" smtClean="0"/>
                  <a:t>Standardization</a:t>
                </a:r>
              </a:p>
              <a:p>
                <a:pPr lvl="1"/>
                <a:r>
                  <a:rPr lang="en-US" dirty="0" smtClean="0"/>
                  <a:t>…</a:t>
                </a:r>
                <a:endParaRPr lang="en-US" dirty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26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6</a:t>
            </a:fld>
            <a:endParaRPr lang="nb-NO"/>
          </a:p>
        </p:txBody>
      </p:sp>
      <p:sp>
        <p:nvSpPr>
          <p:cNvPr id="7" name="Ellipse 6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Ellipse 7"/>
          <p:cNvSpPr>
            <a:spLocks noChangeAspect="1"/>
          </p:cNvSpPr>
          <p:nvPr/>
        </p:nvSpPr>
        <p:spPr>
          <a:xfrm>
            <a:off x="648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Ellipse 8"/>
          <p:cNvSpPr>
            <a:spLocks noChangeAspect="1"/>
          </p:cNvSpPr>
          <p:nvPr/>
        </p:nvSpPr>
        <p:spPr>
          <a:xfrm>
            <a:off x="9360000" y="4500000"/>
            <a:ext cx="720000" cy="72000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cxnSp>
        <p:nvCxnSpPr>
          <p:cNvPr id="11" name="Rett pil 10"/>
          <p:cNvCxnSpPr>
            <a:stCxn id="8" idx="6"/>
            <a:endCxn id="9" idx="2"/>
          </p:cNvCxnSpPr>
          <p:nvPr/>
        </p:nvCxnSpPr>
        <p:spPr>
          <a:xfrm>
            <a:off x="7200000" y="4860000"/>
            <a:ext cx="2160000" cy="0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tt pil 13"/>
          <p:cNvCxnSpPr>
            <a:stCxn id="7" idx="3"/>
            <a:endCxn id="8" idx="7"/>
          </p:cNvCxnSpPr>
          <p:nvPr/>
        </p:nvCxnSpPr>
        <p:spPr>
          <a:xfrm flipH="1">
            <a:off x="709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tt pil 15"/>
          <p:cNvCxnSpPr>
            <a:stCxn id="7" idx="5"/>
            <a:endCxn id="9" idx="1"/>
          </p:cNvCxnSpPr>
          <p:nvPr/>
        </p:nvCxnSpPr>
        <p:spPr>
          <a:xfrm>
            <a:off x="8534558" y="3674558"/>
            <a:ext cx="930884" cy="930884"/>
          </a:xfrm>
          <a:prstGeom prst="straightConnector1">
            <a:avLst/>
          </a:prstGeom>
          <a:ln w="25400">
            <a:solidFill>
              <a:schemeClr val="tx1"/>
            </a:solidFill>
            <a:headEnd type="non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multring 19"/>
          <p:cNvSpPr>
            <a:spLocks noChangeAspect="1"/>
          </p:cNvSpPr>
          <p:nvPr/>
        </p:nvSpPr>
        <p:spPr>
          <a:xfrm>
            <a:off x="7920000" y="3060000"/>
            <a:ext cx="720000" cy="720000"/>
          </a:xfrm>
          <a:prstGeom prst="donut">
            <a:avLst>
              <a:gd name="adj" fmla="val 8786"/>
            </a:avLst>
          </a:prstGeom>
          <a:solidFill>
            <a:srgbClr val="00B050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kstSylinder 25"/>
              <p:cNvSpPr txBox="1">
                <a:spLocks noChangeAspec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𝐸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6" name="TekstSylinder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0000" y="4500000"/>
                <a:ext cx="720000" cy="72000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kstSylinder 26"/>
              <p:cNvSpPr txBox="1">
                <a:spLocks noChangeAspec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𝑂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7" name="TekstSylinder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0000" y="4500000"/>
                <a:ext cx="720000" cy="7200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kstSylinder 27"/>
              <p:cNvSpPr txBox="1">
                <a:spLocks noChangeAspec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nb-NO" sz="4000" b="0" i="1" smtClean="0">
                          <a:latin typeface="Cambria Math"/>
                        </a:rPr>
                        <m:t>𝐶</m:t>
                      </m:r>
                    </m:oMath>
                  </m:oMathPara>
                </a14:m>
                <a:endParaRPr lang="en-US" sz="4000" b="0" dirty="0" smtClean="0"/>
              </a:p>
            </p:txBody>
          </p:sp>
        </mc:Choice>
        <mc:Fallback xmlns="">
          <p:sp>
            <p:nvSpPr>
              <p:cNvPr id="28" name="TekstSylinder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20000" y="3060000"/>
                <a:ext cx="720000" cy="72000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10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Multivariable statistical methods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Also known as multiple statistical methods</a:t>
            </a:r>
          </a:p>
          <a:p>
            <a:r>
              <a:rPr lang="en-US" dirty="0" smtClean="0"/>
              <a:t>Involving multiple independent variables (predictors)</a:t>
            </a:r>
          </a:p>
          <a:p>
            <a:pPr lvl="1"/>
            <a:r>
              <a:rPr lang="en-US" dirty="0" smtClean="0"/>
              <a:t>Exposures, confounders, etc.</a:t>
            </a:r>
          </a:p>
          <a:p>
            <a:r>
              <a:rPr lang="en-US" dirty="0" smtClean="0"/>
              <a:t>Method depending on study design and types of variables included</a:t>
            </a:r>
          </a:p>
          <a:p>
            <a:pPr lvl="1"/>
            <a:r>
              <a:rPr lang="en-US" dirty="0" smtClean="0"/>
              <a:t>Multiple linear regression</a:t>
            </a:r>
          </a:p>
          <a:p>
            <a:pPr lvl="1"/>
            <a:r>
              <a:rPr lang="en-US" dirty="0" smtClean="0"/>
              <a:t>Multiple logistic regression</a:t>
            </a:r>
          </a:p>
          <a:p>
            <a:pPr lvl="1"/>
            <a:r>
              <a:rPr lang="en-US" dirty="0" smtClean="0"/>
              <a:t>Multiple Cox regression</a:t>
            </a:r>
          </a:p>
          <a:p>
            <a:pPr lvl="1"/>
            <a:r>
              <a:rPr lang="en-US" dirty="0" smtClean="0"/>
              <a:t>Multiple Poisson regression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791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10.4 in Aalen et al. (2006)</a:t>
            </a:r>
            <a:endParaRPr lang="en-US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Folate supplementation and twin pregnancies (Vollset et al., 2005)</a:t>
            </a:r>
          </a:p>
          <a:p>
            <a:pPr lvl="1"/>
            <a:r>
              <a:rPr lang="en-US" dirty="0" smtClean="0"/>
              <a:t>Data from the Medical Birth Registry of Norway</a:t>
            </a:r>
          </a:p>
          <a:p>
            <a:pPr lvl="1"/>
            <a:r>
              <a:rPr lang="en-US" dirty="0" smtClean="0"/>
              <a:t>Births from December 1998 through the end of 2001</a:t>
            </a:r>
          </a:p>
          <a:p>
            <a:pPr lvl="1"/>
            <a:r>
              <a:rPr lang="en-US" dirty="0" smtClean="0"/>
              <a:t>Preconceptional use of folate and multivitamin supplements</a:t>
            </a:r>
          </a:p>
          <a:p>
            <a:endParaRPr lang="en-US" dirty="0" smtClean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8</a:t>
            </a:fld>
            <a:endParaRPr lang="nb-NO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334025"/>
              </p:ext>
            </p:extLst>
          </p:nvPr>
        </p:nvGraphicFramePr>
        <p:xfrm>
          <a:off x="2520000" y="3780000"/>
          <a:ext cx="7200000" cy="1440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40000"/>
                <a:gridCol w="1620000"/>
                <a:gridCol w="1620000"/>
                <a:gridCol w="1620000"/>
              </a:tblGrid>
              <a:tr h="3600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Folate use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No folate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Twin pregnancy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329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2,825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3,154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Singleton pregnancy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10,748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162,140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172,888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Total</a:t>
                      </a:r>
                      <a:endParaRPr lang="en-US" sz="16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11,077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164,965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600" dirty="0" smtClean="0"/>
                        <a:t>176,042</a:t>
                      </a:r>
                      <a:endParaRPr lang="en-US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ktangel 7"/>
          <p:cNvSpPr/>
          <p:nvPr/>
        </p:nvSpPr>
        <p:spPr>
          <a:xfrm>
            <a:off x="8100000" y="4860000"/>
            <a:ext cx="1620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9" name="Rektangel 8"/>
          <p:cNvSpPr/>
          <p:nvPr/>
        </p:nvSpPr>
        <p:spPr>
          <a:xfrm>
            <a:off x="8100000" y="4140000"/>
            <a:ext cx="1620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Rektangel 9"/>
          <p:cNvSpPr/>
          <p:nvPr/>
        </p:nvSpPr>
        <p:spPr>
          <a:xfrm>
            <a:off x="8100000" y="4500000"/>
            <a:ext cx="1620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Rektangel 10"/>
          <p:cNvSpPr/>
          <p:nvPr/>
        </p:nvSpPr>
        <p:spPr>
          <a:xfrm>
            <a:off x="4860000" y="4860000"/>
            <a:ext cx="1620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ektangel 11"/>
          <p:cNvSpPr/>
          <p:nvPr/>
        </p:nvSpPr>
        <p:spPr>
          <a:xfrm>
            <a:off x="6480000" y="4860000"/>
            <a:ext cx="1620000" cy="360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461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10.4 in Aalen et al. (2006), cont.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Plassholder for innhold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mtClean="0"/>
                  <a:t>Defining </a:t>
                </a:r>
                <a:r>
                  <a:rPr lang="en-US" dirty="0" smtClean="0"/>
                  <a:t>the odds of twin pregnancy in each folate group</a:t>
                </a:r>
              </a:p>
              <a:p>
                <a:pPr lvl="1"/>
                <a:r>
                  <a:rPr lang="en-US" dirty="0" smtClean="0"/>
                  <a:t>Folate use: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  <m:r>
                          <a:rPr lang="nb-NO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No folate: </a:t>
                </a:r>
                <a14:m>
                  <m:oMath xmlns:m="http://schemas.openxmlformats.org/officeDocument/2006/math">
                    <m:f>
                      <m:fPr>
                        <m:type m:val="lin"/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nb-NO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d>
                          <m:dPr>
                            <m:ctrlPr>
                              <a:rPr lang="en-US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nb-NO" b="0" i="1" smtClean="0">
                                <a:latin typeface="Cambria Math"/>
                              </a:rPr>
                              <m:t>1−</m:t>
                            </m:r>
                            <m:sSub>
                              <m:sSub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  <m:r>
                          <a:rPr lang="nb-NO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type m:val="lin"/>
                            <m:ctrlPr>
                              <a:rPr lang="nb-NO" b="0" i="1" smtClean="0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b="0" i="1" smtClean="0"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nb-NO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nb-NO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𝑛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nb-NO" b="0" i="1" smtClean="0"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nb-NO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𝑋</m:t>
                                    </m:r>
                                  </m:e>
                                  <m:sub>
                                    <m:r>
                                      <a:rPr lang="nb-NO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den>
                    </m:f>
                  </m:oMath>
                </a14:m>
                <a:endParaRPr lang="en-US" dirty="0" smtClean="0"/>
              </a:p>
              <a:p>
                <a:r>
                  <a:rPr lang="en-US" dirty="0"/>
                  <a:t>Calculating the crude odds ratio of twin pregnancy for folate use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nb-NO">
                        <a:latin typeface="Cambria Math"/>
                      </a:rPr>
                      <m:t>OR</m:t>
                    </m:r>
                    <m:r>
                      <a:rPr lang="nb-NO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nb-NO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nb-NO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nb-NO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nb-NO" i="1">
                                        <a:latin typeface="Cambria Math"/>
                                      </a:rPr>
                                      <m:t>1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nb-NO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nb-NO" i="1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d>
                              <m:dPr>
                                <m:ctrlPr>
                                  <a:rPr lang="nb-NO" i="1">
                                    <a:latin typeface="Cambria Math"/>
                                  </a:rPr>
                                </m:ctrlPr>
                              </m:dPr>
                              <m:e>
                                <m:r>
                                  <a:rPr lang="nb-NO" i="1">
                                    <a:latin typeface="Cambria Math"/>
                                  </a:rPr>
                                  <m:t>1−</m:t>
                                </m:r>
                                <m:sSub>
                                  <m:sSubPr>
                                    <m:ctrlPr>
                                      <a:rPr lang="nb-NO" i="1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nb-NO" i="1">
                                        <a:latin typeface="Cambria Math"/>
                                      </a:rPr>
                                      <m:t>𝑝</m:t>
                                    </m:r>
                                  </m:e>
                                  <m:sub>
                                    <m:r>
                                      <a:rPr lang="nb-NO" i="1"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d>
                          </m:den>
                        </m:f>
                      </m:den>
                    </m:f>
                    <m:r>
                      <a:rPr lang="nb-NO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/>
                          </a:rPr>
                        </m:ctrlPr>
                      </m:fPr>
                      <m:num>
                        <m:f>
                          <m:fPr>
                            <m:type m:val="lin"/>
                            <m:ctrlPr>
                              <a:rPr lang="nb-NO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/>
                              </a:rPr>
                              <m:t>329</m:t>
                            </m:r>
                          </m:num>
                          <m:den>
                            <m:r>
                              <a:rPr lang="nb-NO" i="1">
                                <a:latin typeface="Cambria Math"/>
                              </a:rPr>
                              <m:t>10,748</m:t>
                            </m:r>
                          </m:den>
                        </m:f>
                      </m:num>
                      <m:den>
                        <m:f>
                          <m:fPr>
                            <m:type m:val="lin"/>
                            <m:ctrlPr>
                              <a:rPr lang="nb-NO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nb-NO" i="1">
                                <a:latin typeface="Cambria Math"/>
                              </a:rPr>
                              <m:t>2,825</m:t>
                            </m:r>
                          </m:num>
                          <m:den>
                            <m:r>
                              <a:rPr lang="nb-NO" i="1">
                                <a:latin typeface="Cambria Math"/>
                              </a:rPr>
                              <m:t>162,140</m:t>
                            </m:r>
                          </m:den>
                        </m:f>
                      </m:den>
                    </m:f>
                    <m:r>
                      <a:rPr lang="nb-NO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nb-NO" i="1">
                            <a:latin typeface="Cambria Math"/>
                          </a:rPr>
                        </m:ctrlPr>
                      </m:fPr>
                      <m:num>
                        <m:r>
                          <a:rPr lang="nb-NO" i="1">
                            <a:latin typeface="Cambria Math"/>
                          </a:rPr>
                          <m:t>329</m:t>
                        </m:r>
                        <m:r>
                          <a:rPr lang="nb-NO" i="1">
                            <a:latin typeface="Cambria Math"/>
                            <a:ea typeface="Cambria Math"/>
                          </a:rPr>
                          <m:t>×162,140</m:t>
                        </m:r>
                      </m:num>
                      <m:den>
                        <m:r>
                          <a:rPr lang="nb-NO" i="1">
                            <a:latin typeface="Cambria Math"/>
                          </a:rPr>
                          <m:t>2,825</m:t>
                        </m:r>
                        <m:r>
                          <a:rPr lang="nb-NO" i="1">
                            <a:latin typeface="Cambria Math"/>
                            <a:ea typeface="Cambria Math"/>
                          </a:rPr>
                          <m:t>×10,748</m:t>
                        </m:r>
                      </m:den>
                    </m:f>
                    <m:r>
                      <a:rPr lang="nb-NO" i="1">
                        <a:latin typeface="Cambria Math"/>
                      </a:rPr>
                      <m:t>=1.76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 smtClean="0"/>
                  <a:t>95</a:t>
                </a:r>
                <a:r>
                  <a:rPr lang="en-US" dirty="0"/>
                  <a:t>% confidence interval (CI</a:t>
                </a:r>
                <a:r>
                  <a:rPr lang="en-US" dirty="0" smtClean="0"/>
                  <a:t>): 1.57–1.97</a:t>
                </a:r>
                <a:endParaRPr lang="nb-NO" dirty="0"/>
              </a:p>
              <a:p>
                <a:r>
                  <a:rPr lang="en-US" dirty="0" smtClean="0"/>
                  <a:t>Spurious association?</a:t>
                </a:r>
                <a:endParaRPr lang="en-US" dirty="0"/>
              </a:p>
            </p:txBody>
          </p:sp>
        </mc:Choice>
        <mc:Fallback xmlns="">
          <p:sp>
            <p:nvSpPr>
              <p:cNvPr id="3" name="Plassholder for innhold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043" t="-4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09/10/2020</a:t>
            </a:r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2 - Fall 2020</a:t>
            </a:r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68B70-52D5-4929-987C-994778F03EBF}" type="slidenum">
              <a:rPr lang="nb-NO" smtClean="0"/>
              <a:t>9</a:t>
            </a:fld>
            <a:endParaRPr lang="nb-NO"/>
          </a:p>
        </p:txBody>
      </p:sp>
      <p:sp>
        <p:nvSpPr>
          <p:cNvPr id="7" name="Rektangel 6"/>
          <p:cNvSpPr/>
          <p:nvPr/>
        </p:nvSpPr>
        <p:spPr>
          <a:xfrm>
            <a:off x="7632000" y="3672000"/>
            <a:ext cx="648000" cy="39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8" name="Rektangel 7"/>
          <p:cNvSpPr/>
          <p:nvPr/>
        </p:nvSpPr>
        <p:spPr>
          <a:xfrm>
            <a:off x="5184000" y="4176000"/>
            <a:ext cx="1296000" cy="3960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279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US - Overordnet – ENG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rgbClr val="FF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headEnd type="none"/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 anchor="ctr">
        <a:spAutoFit/>
      </a:bodyPr>
      <a:lstStyle>
        <a:defPPr algn="ctr">
          <a:defRPr sz="1200" b="0" dirty="0" smtClean="0"/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OUS - Overordnet – ENG" id="{44D42A80-F62D-4E34-9289-0887D229E6EA}" vid="{F6CE70A2-DB41-43F6-942C-BCA637D97F5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OUS - Overordnet – ENG</Template>
  <TotalTime>15265</TotalTime>
  <Words>1205</Words>
  <Application>Microsoft Office PowerPoint</Application>
  <PresentationFormat>Egendefinert</PresentationFormat>
  <Paragraphs>249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19</vt:i4>
      </vt:variant>
    </vt:vector>
  </HeadingPairs>
  <TitlesOfParts>
    <vt:vector size="20" baseType="lpstr">
      <vt:lpstr>OUS - Overordnet – ENG</vt:lpstr>
      <vt:lpstr>Basic Concepts of Epidemiology – Part 2</vt:lpstr>
      <vt:lpstr>Exposure</vt:lpstr>
      <vt:lpstr>Confounder</vt:lpstr>
      <vt:lpstr>Confounder, cont.</vt:lpstr>
      <vt:lpstr>Confounder, cont.</vt:lpstr>
      <vt:lpstr>Confounder, cont.</vt:lpstr>
      <vt:lpstr>Multivariable statistical methods</vt:lpstr>
      <vt:lpstr>Example 10.4 in Aalen et al. (2006)</vt:lpstr>
      <vt:lpstr>Example 10.4 in Aalen et al. (2006), cont.</vt:lpstr>
      <vt:lpstr>Example 10.4 in Aalen et al. (2006), cont.</vt:lpstr>
      <vt:lpstr>Example 10.4 in Aalen et al. (2006), cont.</vt:lpstr>
      <vt:lpstr>Example 10.4 in Aalen et al. (2006), cont.</vt:lpstr>
      <vt:lpstr>Collider</vt:lpstr>
      <vt:lpstr>Collider, cont.</vt:lpstr>
      <vt:lpstr>Collider, cont.</vt:lpstr>
      <vt:lpstr>Collider, cont.</vt:lpstr>
      <vt:lpstr>Collider, cont.</vt:lpstr>
      <vt:lpstr>Mediator</vt:lpstr>
      <vt:lpstr>References</vt:lpstr>
    </vt:vector>
  </TitlesOfParts>
  <Company>Oslo universitetssykehus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Nina Gunnes</dc:creator>
  <cp:lastModifiedBy>Nina Gunnes</cp:lastModifiedBy>
  <cp:revision>2786</cp:revision>
  <cp:lastPrinted>2020-09-09T07:16:24Z</cp:lastPrinted>
  <dcterms:created xsi:type="dcterms:W3CDTF">2019-06-26T08:58:56Z</dcterms:created>
  <dcterms:modified xsi:type="dcterms:W3CDTF">2020-09-10T07:45:22Z</dcterms:modified>
</cp:coreProperties>
</file>